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4"/>
  </p:sldMasterIdLst>
  <p:notesMasterIdLst>
    <p:notesMasterId r:id="rId33"/>
  </p:notesMasterIdLst>
  <p:sldIdLst>
    <p:sldId id="256" r:id="rId5"/>
    <p:sldId id="274" r:id="rId6"/>
    <p:sldId id="257" r:id="rId7"/>
    <p:sldId id="303" r:id="rId8"/>
    <p:sldId id="302" r:id="rId9"/>
    <p:sldId id="285" r:id="rId10"/>
    <p:sldId id="315" r:id="rId11"/>
    <p:sldId id="275" r:id="rId12"/>
    <p:sldId id="320" r:id="rId13"/>
    <p:sldId id="314" r:id="rId14"/>
    <p:sldId id="316" r:id="rId15"/>
    <p:sldId id="319" r:id="rId16"/>
    <p:sldId id="322" r:id="rId17"/>
    <p:sldId id="324" r:id="rId18"/>
    <p:sldId id="292" r:id="rId19"/>
    <p:sldId id="281" r:id="rId20"/>
    <p:sldId id="306" r:id="rId21"/>
    <p:sldId id="313" r:id="rId22"/>
    <p:sldId id="311" r:id="rId23"/>
    <p:sldId id="293" r:id="rId24"/>
    <p:sldId id="304" r:id="rId25"/>
    <p:sldId id="312" r:id="rId26"/>
    <p:sldId id="282" r:id="rId27"/>
    <p:sldId id="287" r:id="rId28"/>
    <p:sldId id="290" r:id="rId29"/>
    <p:sldId id="321" r:id="rId30"/>
    <p:sldId id="323" r:id="rId31"/>
    <p:sldId id="325" r:id="rId32"/>
  </p:sldIdLst>
  <p:sldSz cx="18288000" cy="10287000"/>
  <p:notesSz cx="6858000" cy="9144000"/>
  <p:embeddedFontLst>
    <p:embeddedFont>
      <p:font typeface="Arial Black" panose="020B0A04020102020204" pitchFamily="34" charset="0"/>
      <p:bold r:id="rId34"/>
    </p:embeddedFont>
    <p:embeddedFont>
      <p:font typeface="Barlow" panose="00000500000000000000" pitchFamily="2" charset="0"/>
      <p:regular r:id="rId35"/>
      <p:bold r:id="rId36"/>
      <p:italic r:id="rId37"/>
      <p:boldItalic r:id="rId38"/>
    </p:embeddedFont>
    <p:embeddedFont>
      <p:font typeface="Calibri" panose="020F0502020204030204" pitchFamily="34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Judul" id="{AF14C5CA-6B8E-41A8-B14C-54ABDAC10E47}">
          <p14:sldIdLst>
            <p14:sldId id="256"/>
          </p14:sldIdLst>
        </p14:section>
        <p14:section name="Alasan Pemilihan Topik" id="{6B2E03AB-55DB-48DF-AF54-95A705A0CF11}">
          <p14:sldIdLst>
            <p14:sldId id="274"/>
          </p14:sldIdLst>
        </p14:section>
        <p14:section name="Outline" id="{273F0C3E-CDA3-4B6F-ADC0-E639EA552F80}">
          <p14:sldIdLst>
            <p14:sldId id="257"/>
          </p14:sldIdLst>
        </p14:section>
        <p14:section name="Rumusan Masalah" id="{00515336-695B-404A-AA83-F53912612FD5}">
          <p14:sldIdLst>
            <p14:sldId id="303"/>
          </p14:sldIdLst>
        </p14:section>
        <p14:section name="Batasan Masalah" id="{91D197ED-3044-4922-BA1A-169B36920696}">
          <p14:sldIdLst>
            <p14:sldId id="302"/>
          </p14:sldIdLst>
        </p14:section>
        <p14:section name="Tujuan" id="{4D4229AD-37A1-41DA-B9E4-27C459BDB6F1}">
          <p14:sldIdLst>
            <p14:sldId id="285"/>
          </p14:sldIdLst>
        </p14:section>
        <p14:section name="Data" id="{78B11362-A43C-4FBD-B9E2-865D32205350}">
          <p14:sldIdLst>
            <p14:sldId id="315"/>
            <p14:sldId id="275"/>
            <p14:sldId id="320"/>
          </p14:sldIdLst>
        </p14:section>
        <p14:section name="EDA" id="{4A9A5164-D19D-4627-A335-944B22E263DA}">
          <p14:sldIdLst>
            <p14:sldId id="314"/>
            <p14:sldId id="316"/>
            <p14:sldId id="319"/>
            <p14:sldId id="322"/>
            <p14:sldId id="324"/>
          </p14:sldIdLst>
        </p14:section>
        <p14:section name="Topic Modelling" id="{18271088-7BD4-4C4A-9275-D2BE7C5AE635}">
          <p14:sldIdLst>
            <p14:sldId id="292"/>
            <p14:sldId id="281"/>
            <p14:sldId id="306"/>
            <p14:sldId id="313"/>
          </p14:sldIdLst>
        </p14:section>
        <p14:section name="Social Network Analysis" id="{6C05CFDD-C884-410E-B96F-3A96903800AD}">
          <p14:sldIdLst>
            <p14:sldId id="311"/>
            <p14:sldId id="293"/>
            <p14:sldId id="304"/>
          </p14:sldIdLst>
        </p14:section>
        <p14:section name="Visualization" id="{DE10DC78-083A-4D39-8EC9-ADB3B4B310FC}">
          <p14:sldIdLst>
            <p14:sldId id="312"/>
            <p14:sldId id="282"/>
            <p14:sldId id="287"/>
            <p14:sldId id="290"/>
          </p14:sldIdLst>
        </p14:section>
        <p14:section name="Kesimpulan" id="{B1FED965-E199-4794-A4C2-7F32AD7D1966}">
          <p14:sldIdLst>
            <p14:sldId id="321"/>
            <p14:sldId id="323"/>
          </p14:sldIdLst>
        </p14:section>
        <p14:section name="Penutup" id="{7BA686E5-9874-4EA6-A6CF-45B10B5A80C7}">
          <p14:sldIdLst>
            <p14:sldId id="32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0BE6A37-6978-04A4-7829-7F83F2779DD9}" name="ZALFA NURFADHILAH HARIS" initials="ZNH" userId="ZALFA NURFADHILAH HARIS" providerId="None"/>
  <p188:author id="{8C3086FB-F008-F047-799F-B3F6998E5C11}" name="ESLIM SUYANGSU ROHMANULLAH" initials="ESR" userId="ESLIM SUYANGSU ROHMANULLAH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BF3"/>
    <a:srgbClr val="13613E"/>
    <a:srgbClr val="FDFEFC"/>
    <a:srgbClr val="0C600C"/>
    <a:srgbClr val="006600"/>
    <a:srgbClr val="84B212"/>
    <a:srgbClr val="C49500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890B337-86A2-410A-A799-8094EBE1486C}" v="1565" dt="2022-12-29T16:01:45.991"/>
    <p1510:client id="{5E2E213A-BA39-0DBA-75FA-C25A2741155C}" v="229" dt="2022-12-28T16:02:24.727"/>
    <p1510:client id="{5E597F4A-3C9D-4938-97EF-8B36FCBB0790}" v="5657" dt="2022-12-29T14:46:54.480"/>
    <p1510:client id="{8F29ABF5-72C2-C073-3AD1-8DBEB9775A9E}" v="303" dt="2022-12-29T15:07:50.264"/>
    <p1510:client id="{9CAB7C89-15DF-6CC0-6584-9795F6A1614D}" v="2" dt="2022-12-28T16:07:05.858"/>
    <p1510:client id="{CB4D7D47-6153-426A-8E80-C921C8EBD5F9}" v="1693" vWet="1695" dt="2022-12-29T14:19:26.826"/>
    <p1510:client id="{CBE1A1C6-BCCF-4906-BF9C-FF0EB4FD4E60}" v="833" vWet="835" dt="2022-12-29T15:02:30.810"/>
    <p1510:client id="{D4E1A016-3FB2-B188-0C69-9EBF0A32B01B}" v="240" dt="2022-12-28T17:43:08.795"/>
    <p1510:client id="{F82E5FC8-6278-4C7C-B8DA-5D682DF7B9D9}" v="202" dt="2022-12-28T17:39:45.66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380" y="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6.fntdata"/><Relationship Id="rId21" Type="http://schemas.openxmlformats.org/officeDocument/2006/relationships/slide" Target="slides/slide17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microsoft.com/office/2015/10/relationships/revisionInfo" Target="revisionInfo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font" Target="fonts/font2.fntdata"/><Relationship Id="rId43" Type="http://schemas.openxmlformats.org/officeDocument/2006/relationships/presProps" Target="presProps.xml"/><Relationship Id="rId48" Type="http://schemas.microsoft.com/office/2018/10/relationships/authors" Target="author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font" Target="fonts/font8.fntdata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jpeg>
</file>

<file path=ppt/media/image31.jpeg>
</file>

<file path=ppt/media/image32.jpeg>
</file>

<file path=ppt/media/image3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A81E87-6D8B-4697-8332-665E000E4818}" type="datetimeFigureOut">
              <a:rPr lang="en-ID" smtClean="0"/>
              <a:t>03/05/2023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098026-CF2E-42A0-ADC2-F202F47C096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555587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098026-CF2E-42A0-ADC2-F202F47C0967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343034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3098026-CF2E-42A0-ADC2-F202F47C0967}" type="slidenum">
              <a:rPr lang="en-ID" smtClean="0"/>
              <a:t>2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095570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06C24-3C86-495B-8A97-379D40DE7A9E}" type="datetime1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2E3314-D6AB-4C3F-8421-1E47EFD4E739}" type="datetime1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F22F-9F46-4ACD-AB77-2BD13EA58D8D}" type="datetime1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F748AA-2E14-49CE-9889-1BAEB88193E7}" type="datetime1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3F2E88-0763-49F8-8176-B5D6FCF235B7}" type="datetime1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623264-5BAD-4D05-8B02-71C655D5C046}" type="datetime1">
              <a:rPr lang="en-US" smtClean="0"/>
              <a:t>5/3/2023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D9688-E4B0-4E9B-B605-2BEB4665CCC9}" type="datetime1">
              <a:rPr lang="en-US" smtClean="0"/>
              <a:t>5/3/2023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0E042-8C69-49DD-8DE5-A8A0E1206282}" type="datetime1">
              <a:rPr lang="en-US" smtClean="0"/>
              <a:t>5/3/2023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CB1964-B0F4-4C5D-A6F6-DDEE3F7D9BD8}" type="datetime1">
              <a:rPr lang="en-US" smtClean="0"/>
              <a:t>5/3/2023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F1995-C87F-44E0-9F24-139D18500271}" type="datetime1">
              <a:rPr lang="en-US" smtClean="0"/>
              <a:t>5/3/2023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E12A79-BB46-4A16-AB2D-DEB8A93F734D}" type="datetime1">
              <a:rPr lang="en-US" smtClean="0"/>
              <a:t>5/3/2023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6E971-9E5E-46CE-B888-18E6719CA71A}" type="datetime1">
              <a:rPr lang="en-US" smtClean="0"/>
              <a:t>5/3/2023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5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hf sldNum="0"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6DB01E5-5385-E5B3-215F-1B7D94DB2D5C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2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7125524" cy="10287000"/>
          </a:xfrm>
          <a:prstGeom prst="rect">
            <a:avLst/>
          </a:prstGeom>
        </p:spPr>
      </p:pic>
      <p:grpSp>
        <p:nvGrpSpPr>
          <p:cNvPr id="2" name="Group 2"/>
          <p:cNvGrpSpPr/>
          <p:nvPr/>
        </p:nvGrpSpPr>
        <p:grpSpPr>
          <a:xfrm>
            <a:off x="10183203" y="664101"/>
            <a:ext cx="10241097" cy="10287000"/>
            <a:chOff x="14167" y="0"/>
            <a:chExt cx="6321665" cy="6350000"/>
          </a:xfrm>
          <a:solidFill>
            <a:srgbClr val="13613E"/>
          </a:solidFill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</p:grpSpPr>
        <p:sp>
          <p:nvSpPr>
            <p:cNvPr id="3" name="Freeform 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pFill/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p3d extrusionH="107950" prstMaterial="plastic">
              <a:bevelT w="82550" h="63500" prst="divot"/>
              <a:bevelB/>
            </a:sp3d>
          </p:spPr>
        </p:sp>
      </p:grpSp>
      <p:grpSp>
        <p:nvGrpSpPr>
          <p:cNvPr id="10" name="Group 10"/>
          <p:cNvGrpSpPr/>
          <p:nvPr/>
        </p:nvGrpSpPr>
        <p:grpSpPr>
          <a:xfrm>
            <a:off x="1061592" y="1718075"/>
            <a:ext cx="14242160" cy="6778242"/>
            <a:chOff x="-6944" y="-142987"/>
            <a:chExt cx="18989545" cy="9037651"/>
          </a:xfrm>
        </p:grpSpPr>
        <p:sp>
          <p:nvSpPr>
            <p:cNvPr id="11" name="TextBox 11"/>
            <p:cNvSpPr txBox="1"/>
            <p:nvPr/>
          </p:nvSpPr>
          <p:spPr>
            <a:xfrm>
              <a:off x="-6944" y="3815328"/>
              <a:ext cx="12006998" cy="5079336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2400" b="1" err="1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Kelompok</a:t>
              </a:r>
              <a:r>
                <a:rPr lang="en-US" sz="2400" b="1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2:</a:t>
              </a: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Divina Fatriandira 			(1906299465)</a:t>
              </a: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lang="en-US" sz="2400" err="1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Eslim</a:t>
              </a: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2400" err="1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Suyangsu</a:t>
              </a: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2400" err="1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Rohmanullah</a:t>
              </a: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		(1906299471)</a:t>
              </a: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Michael Mario </a:t>
              </a:r>
              <a:r>
                <a:rPr lang="en-US" sz="2400" err="1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Bramanthyo</a:t>
              </a: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Adhi 	(1906299534)</a:t>
              </a:r>
            </a:p>
            <a:p>
              <a:pPr marL="342900" indent="-342900">
                <a:lnSpc>
                  <a:spcPct val="150000"/>
                </a:lnSpc>
                <a:buFontTx/>
                <a:buAutoNum type="arabicPeriod"/>
              </a:pPr>
              <a:r>
                <a:rPr lang="en-US" sz="2400" err="1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Zalfa</a:t>
              </a: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2400" err="1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Nurfadhilah</a:t>
              </a: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2400" err="1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Haris</a:t>
              </a: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			(1906305291)</a:t>
              </a:r>
            </a:p>
            <a:p>
              <a:pPr marL="342900" indent="-342900">
                <a:lnSpc>
                  <a:spcPct val="150000"/>
                </a:lnSpc>
                <a:buFontTx/>
                <a:buAutoNum type="arabicPeriod"/>
              </a:pP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Angelina Putri 				(2006464152) </a:t>
              </a:r>
            </a:p>
            <a:p>
              <a:pPr marL="342900" indent="-342900">
                <a:lnSpc>
                  <a:spcPct val="150000"/>
                </a:lnSpc>
                <a:buAutoNum type="arabicPeriod"/>
              </a:pP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Naufal </a:t>
              </a:r>
              <a:r>
                <a:rPr lang="en-US" sz="2400" err="1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Fachri</a:t>
              </a:r>
              <a:r>
                <a:rPr lang="en-US" sz="2400">
                  <a:solidFill>
                    <a:srgbClr val="17171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Muhammad 		(2006533710)</a:t>
              </a: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-6944" y="-142987"/>
              <a:ext cx="18989545" cy="718145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ts val="4200"/>
                </a:lnSpc>
                <a:spcBef>
                  <a:spcPct val="0"/>
                </a:spcBef>
              </a:pPr>
              <a:endParaRPr lang="en-US" sz="4400" b="1" i="1">
                <a:solidFill>
                  <a:srgbClr val="17171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5C148BC1-1215-B3E3-44F4-D758D2A415CD}"/>
              </a:ext>
            </a:extLst>
          </p:cNvPr>
          <p:cNvSpPr txBox="1"/>
          <p:nvPr/>
        </p:nvSpPr>
        <p:spPr>
          <a:xfrm>
            <a:off x="952410" y="690480"/>
            <a:ext cx="13934363" cy="590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2800" b="1">
                <a:solidFill>
                  <a:srgbClr val="171717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UAS Data Mining - </a:t>
            </a:r>
            <a:r>
              <a:rPr lang="en-US" sz="2800" b="1" err="1">
                <a:solidFill>
                  <a:srgbClr val="171717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Penerapan</a:t>
            </a:r>
            <a:r>
              <a:rPr lang="en-US" sz="2800" b="1">
                <a:solidFill>
                  <a:srgbClr val="171717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 Proses </a:t>
            </a:r>
            <a:r>
              <a:rPr lang="en-US" sz="2800" b="1" i="1">
                <a:solidFill>
                  <a:srgbClr val="171717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Text-Mining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1F66A2E-92CE-D613-087D-ACC5B1FC379B}"/>
              </a:ext>
            </a:extLst>
          </p:cNvPr>
          <p:cNvSpPr txBox="1"/>
          <p:nvPr/>
        </p:nvSpPr>
        <p:spPr>
          <a:xfrm>
            <a:off x="839224" y="2062023"/>
            <a:ext cx="10637610" cy="166821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600" b="1" i="1">
                <a:solidFill>
                  <a:srgbClr val="171717"/>
                </a:solidFill>
                <a:latin typeface="Arial Black" panose="020B0A04020102020204" pitchFamily="34" charset="0"/>
                <a:cs typeface="Arial"/>
              </a:rPr>
              <a:t>Social Media Analysis </a:t>
            </a:r>
            <a:r>
              <a:rPr lang="en-US" sz="3600" b="1" err="1">
                <a:solidFill>
                  <a:srgbClr val="171717"/>
                </a:solidFill>
                <a:latin typeface="Arial Black" panose="020B0A04020102020204" pitchFamily="34" charset="0"/>
                <a:cs typeface="Arial"/>
              </a:rPr>
              <a:t>mengenai</a:t>
            </a:r>
            <a:r>
              <a:rPr lang="en-US" sz="3600" b="1">
                <a:solidFill>
                  <a:srgbClr val="171717"/>
                </a:solidFill>
                <a:latin typeface="Arial Black" panose="020B0A04020102020204" pitchFamily="34" charset="0"/>
                <a:cs typeface="Arial"/>
              </a:rPr>
              <a:t> </a:t>
            </a:r>
            <a:r>
              <a:rPr lang="en-US" sz="3600" b="1" err="1">
                <a:solidFill>
                  <a:srgbClr val="171717"/>
                </a:solidFill>
                <a:latin typeface="Arial Black" panose="020B0A04020102020204" pitchFamily="34" charset="0"/>
                <a:cs typeface="Arial"/>
              </a:rPr>
              <a:t>Kemeriahan</a:t>
            </a:r>
            <a:r>
              <a:rPr lang="en-US" sz="3600" b="1">
                <a:solidFill>
                  <a:srgbClr val="171717"/>
                </a:solidFill>
                <a:latin typeface="Arial Black" panose="020B0A04020102020204" pitchFamily="34" charset="0"/>
                <a:cs typeface="Arial"/>
              </a:rPr>
              <a:t> Final </a:t>
            </a:r>
            <a:r>
              <a:rPr lang="en-US" sz="3600" b="1" err="1">
                <a:solidFill>
                  <a:srgbClr val="171717"/>
                </a:solidFill>
                <a:latin typeface="Arial Black" panose="020B0A04020102020204" pitchFamily="34" charset="0"/>
                <a:cs typeface="Arial"/>
              </a:rPr>
              <a:t>Piala</a:t>
            </a:r>
            <a:r>
              <a:rPr lang="en-US" sz="3600" b="1">
                <a:solidFill>
                  <a:srgbClr val="171717"/>
                </a:solidFill>
                <a:latin typeface="Arial Black" panose="020B0A04020102020204" pitchFamily="34" charset="0"/>
                <a:cs typeface="Arial"/>
              </a:rPr>
              <a:t> Dunia 2022 Qatar</a:t>
            </a:r>
            <a:endParaRPr lang="en-US" sz="2000">
              <a:latin typeface="Arial Black" panose="020B0A04020102020204" pitchFamily="34" charset="0"/>
              <a:cs typeface="Arial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3A2B7A-5158-2E0F-FE71-7EADC2074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F780789B-23BB-7C96-26A9-2EE42B5DE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0" b="89906" l="4399" r="95015">
                        <a14:foregroundMark x1="30108" y1="29610" x2="30108" y2="29610"/>
                        <a14:foregroundMark x1="92571" y1="52894" x2="91007" y2="66487"/>
                        <a14:foregroundMark x1="93939" y1="67699" x2="91398" y2="67699"/>
                        <a14:foregroundMark x1="95112" y1="55182" x2="93451" y2="55182"/>
                        <a14:foregroundMark x1="7429" y1="59892" x2="8993" y2="62988"/>
                        <a14:foregroundMark x1="7429" y1="71198" x2="4399" y2="71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3" y="-1497744"/>
            <a:ext cx="18288000" cy="1328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 rot="5400000">
            <a:off x="7188633" y="-4000501"/>
            <a:ext cx="3910733" cy="18288002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800" b="1"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CCC6A51-96A6-5BCE-A267-F7EF52112A10}"/>
              </a:ext>
            </a:extLst>
          </p:cNvPr>
          <p:cNvSpPr txBox="1"/>
          <p:nvPr/>
        </p:nvSpPr>
        <p:spPr>
          <a:xfrm>
            <a:off x="15186200" y="9659376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3E762C-6129-D1F7-C942-51D2C4859287}"/>
              </a:ext>
            </a:extLst>
          </p:cNvPr>
          <p:cNvSpPr txBox="1"/>
          <p:nvPr/>
        </p:nvSpPr>
        <p:spPr>
          <a:xfrm>
            <a:off x="2188982" y="4081671"/>
            <a:ext cx="1391003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EXPLORATORY DATA ANALYSIS</a:t>
            </a:r>
          </a:p>
          <a:p>
            <a:pPr algn="ctr"/>
            <a:r>
              <a:rPr lang="en-US" sz="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(EDA)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5B76FB-28DF-1B1B-0F8E-86FF089F9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A52426-0AB5-2504-CD22-6984CB543FE1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endParaRPr lang="en-US" sz="4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33024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4D7DBAD-C8C4-80B8-4EF6-E2829FB07169}"/>
              </a:ext>
            </a:extLst>
          </p:cNvPr>
          <p:cNvSpPr/>
          <p:nvPr/>
        </p:nvSpPr>
        <p:spPr>
          <a:xfrm>
            <a:off x="1698171" y="7354389"/>
            <a:ext cx="14983906" cy="151217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Exploratory Data Analysis </a:t>
            </a:r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(EDA)</a:t>
            </a:r>
            <a:endParaRPr lang="en-US" sz="4000" b="1"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9852" y="9656956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4BEC28-263B-2704-FE81-420242F9EC90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AB5A30B-AB93-8C95-C491-6662381D6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3608" y="2646518"/>
            <a:ext cx="10825718" cy="4214562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F0E888D-5EAC-D8C3-2009-FDA818785A37}"/>
              </a:ext>
            </a:extLst>
          </p:cNvPr>
          <p:cNvSpPr/>
          <p:nvPr/>
        </p:nvSpPr>
        <p:spPr>
          <a:xfrm>
            <a:off x="734122" y="1540494"/>
            <a:ext cx="16661780" cy="895493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10 </a:t>
            </a:r>
            <a:r>
              <a:rPr lang="en-US" sz="3200" b="1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err="1">
                <a:latin typeface="Arial" panose="020B0604020202020204" pitchFamily="34" charset="0"/>
                <a:cs typeface="Arial" panose="020B0604020202020204" pitchFamily="34" charset="0"/>
              </a:rPr>
              <a:t>tertinggi</a:t>
            </a:r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3200" b="1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 likes dan retweets </a:t>
            </a:r>
            <a:r>
              <a:rPr lang="en-US" sz="3200" b="1" err="1">
                <a:latin typeface="Arial" panose="020B0604020202020204" pitchFamily="34" charset="0"/>
                <a:cs typeface="Arial" panose="020B0604020202020204" pitchFamily="34" charset="0"/>
              </a:rPr>
              <a:t>terbanyak</a:t>
            </a:r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E3F738-78AC-BB95-4B83-3820263FD766}"/>
              </a:ext>
            </a:extLst>
          </p:cNvPr>
          <p:cNvSpPr txBox="1"/>
          <p:nvPr/>
        </p:nvSpPr>
        <p:spPr>
          <a:xfrm>
            <a:off x="2036540" y="7536050"/>
            <a:ext cx="1498390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Catatan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Yono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bakrie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menduduki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posisi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pertama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dalam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10 </a:t>
            </a: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tertinggi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retweets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sebanyak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3830 dan </a:t>
            </a: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likes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sebanyak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13741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Empat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Extra Time Indonesia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masuk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ke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dalam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10 </a:t>
            </a: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tertinggi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total </a:t>
            </a: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retweets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sebanyak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2955 dan </a:t>
            </a: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likes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sebanyak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16968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Fakta Bola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menduduki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posisi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ketiga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dalam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10 </a:t>
            </a: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tertinggi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retweets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sebanyak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1049 dan </a:t>
            </a:r>
            <a:r>
              <a:rPr lang="en-US" i="1">
                <a:latin typeface="Arial" panose="020B0604020202020204" pitchFamily="34" charset="0"/>
                <a:cs typeface="Arial" panose="020B0604020202020204" pitchFamily="34" charset="0"/>
              </a:rPr>
              <a:t>likes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err="1">
                <a:latin typeface="Arial" panose="020B0604020202020204" pitchFamily="34" charset="0"/>
                <a:cs typeface="Arial" panose="020B0604020202020204" pitchFamily="34" charset="0"/>
              </a:rPr>
              <a:t>sebanyak</a:t>
            </a: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 5746</a:t>
            </a:r>
          </a:p>
        </p:txBody>
      </p:sp>
      <p:sp>
        <p:nvSpPr>
          <p:cNvPr id="3" name="Arrow: Up 2">
            <a:extLst>
              <a:ext uri="{FF2B5EF4-FFF2-40B4-BE49-F238E27FC236}">
                <a16:creationId xmlns:a16="http://schemas.microsoft.com/office/drawing/2014/main" id="{3B7A63E2-88E1-BEC7-B2D3-1235E5C658D6}"/>
              </a:ext>
            </a:extLst>
          </p:cNvPr>
          <p:cNvSpPr/>
          <p:nvPr/>
        </p:nvSpPr>
        <p:spPr>
          <a:xfrm>
            <a:off x="13887513" y="2929296"/>
            <a:ext cx="623626" cy="3874420"/>
          </a:xfrm>
          <a:prstGeom prst="upArrow">
            <a:avLst/>
          </a:prstGeom>
          <a:gradFill flip="none" rotWithShape="1">
            <a:gsLst>
              <a:gs pos="46000">
                <a:srgbClr val="FFFF00"/>
              </a:gs>
              <a:gs pos="100000">
                <a:srgbClr val="0C600C"/>
              </a:gs>
            </a:gsLst>
            <a:path path="circle">
              <a:fillToRect l="50000" t="130000" r="50000" b="-3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B4E54FA-976C-51A8-246E-58463FF06A17}"/>
              </a:ext>
            </a:extLst>
          </p:cNvPr>
          <p:cNvGrpSpPr/>
          <p:nvPr/>
        </p:nvGrpSpPr>
        <p:grpSpPr>
          <a:xfrm rot="16200000">
            <a:off x="9274877" y="6890570"/>
            <a:ext cx="1474117" cy="4727733"/>
            <a:chOff x="3225357" y="2691804"/>
            <a:chExt cx="304912" cy="123904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AFA0491-CC8B-1CBF-4756-51CDDD2B3EBD}"/>
                </a:ext>
              </a:extLst>
            </p:cNvPr>
            <p:cNvSpPr txBox="1"/>
            <p:nvPr/>
          </p:nvSpPr>
          <p:spPr>
            <a:xfrm rot="5400000">
              <a:off x="3364986" y="2625613"/>
              <a:ext cx="99092" cy="231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700" spc="300">
                  <a:latin typeface="Barlow" panose="00000500000000000000" pitchFamily="2" charset="0"/>
                </a:rPr>
                <a:t>1</a:t>
              </a:r>
              <a:endParaRPr lang="id-ID" sz="700" spc="300">
                <a:latin typeface="Barlow" panose="00000500000000000000" pitchFamily="2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9638CC6-83B3-AFC2-DF4D-04CCE831D553}"/>
                </a:ext>
              </a:extLst>
            </p:cNvPr>
            <p:cNvSpPr txBox="1"/>
            <p:nvPr/>
          </p:nvSpPr>
          <p:spPr>
            <a:xfrm rot="16200000">
              <a:off x="3088109" y="3321874"/>
              <a:ext cx="505969" cy="2314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700" spc="300">
                  <a:latin typeface="Barlow" panose="00000500000000000000" pitchFamily="2" charset="0"/>
                </a:rPr>
                <a:t>……</a:t>
              </a:r>
              <a:endParaRPr lang="id-ID" sz="700" spc="300">
                <a:latin typeface="Barlow" panose="00000500000000000000" pitchFamily="2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7F8A494-A406-EE69-03BE-17ED3FF5E1BF}"/>
                </a:ext>
              </a:extLst>
            </p:cNvPr>
            <p:cNvSpPr txBox="1"/>
            <p:nvPr/>
          </p:nvSpPr>
          <p:spPr>
            <a:xfrm rot="5400000">
              <a:off x="3335081" y="3743390"/>
              <a:ext cx="143447" cy="2314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en-US" sz="700">
                  <a:latin typeface="Barlow" panose="00000500000000000000" pitchFamily="2" charset="0"/>
                </a:rPr>
                <a:t>10</a:t>
              </a:r>
              <a:endParaRPr lang="id-ID" sz="700">
                <a:latin typeface="Barlow" panose="00000500000000000000" pitchFamily="2" charset="0"/>
              </a:endParaRPr>
            </a:p>
          </p:txBody>
        </p:sp>
      </p:grpSp>
      <p:pic>
        <p:nvPicPr>
          <p:cNvPr id="8194" name="Picture 2" descr="Idea bulb ">
            <a:extLst>
              <a:ext uri="{FF2B5EF4-FFF2-40B4-BE49-F238E27FC236}">
                <a16:creationId xmlns:a16="http://schemas.microsoft.com/office/drawing/2014/main" id="{AA1A0B54-2258-B74F-BF4E-9E17D38847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5200" y="7098275"/>
            <a:ext cx="676738" cy="676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F3854757-80BC-581D-B82F-0A59233C6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8BD0F4F-8B56-B70D-D520-9B5830F787C1}"/>
              </a:ext>
            </a:extLst>
          </p:cNvPr>
          <p:cNvSpPr txBox="1"/>
          <p:nvPr/>
        </p:nvSpPr>
        <p:spPr>
          <a:xfrm>
            <a:off x="16867588" y="9364968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23981316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/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4F0A4AC-AC62-8D51-E9C4-4C9FB3092A0B}"/>
              </a:ext>
            </a:extLst>
          </p:cNvPr>
          <p:cNvSpPr/>
          <p:nvPr/>
        </p:nvSpPr>
        <p:spPr>
          <a:xfrm>
            <a:off x="692303" y="2129246"/>
            <a:ext cx="7197663" cy="6426925"/>
          </a:xfrm>
          <a:prstGeom prst="rect">
            <a:avLst/>
          </a:prstGeom>
          <a:solidFill>
            <a:srgbClr val="F7F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Exploratory Data Analysis </a:t>
            </a:r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(EDA)</a:t>
            </a:r>
            <a:endParaRPr lang="en-US" sz="4000" b="1"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9852" y="9656956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4BEC28-263B-2704-FE81-420242F9EC90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82D5B2F-190E-10BF-2502-22DEB6F58C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148" y="2554018"/>
            <a:ext cx="6224617" cy="54544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6259690-1B50-DAAA-F9B8-F27A11A8CA9B}"/>
              </a:ext>
            </a:extLst>
          </p:cNvPr>
          <p:cNvSpPr/>
          <p:nvPr/>
        </p:nvSpPr>
        <p:spPr>
          <a:xfrm>
            <a:off x="8542378" y="2250517"/>
            <a:ext cx="4355946" cy="457272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retweets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video.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98DA043-C238-4C6D-3F50-88B860BEA8FD}"/>
              </a:ext>
            </a:extLst>
          </p:cNvPr>
          <p:cNvSpPr/>
          <p:nvPr/>
        </p:nvSpPr>
        <p:spPr>
          <a:xfrm>
            <a:off x="13239751" y="2246674"/>
            <a:ext cx="4355946" cy="457272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retweets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tanpa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video.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354A847-0AC9-AF0C-9535-3A56D976F0F6}"/>
              </a:ext>
            </a:extLst>
          </p:cNvPr>
          <p:cNvSpPr/>
          <p:nvPr/>
        </p:nvSpPr>
        <p:spPr>
          <a:xfrm>
            <a:off x="8543925" y="5490102"/>
            <a:ext cx="4355946" cy="457272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likes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video.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F54D17F-EDF7-0BB9-41FF-24C50EAF1E16}"/>
              </a:ext>
            </a:extLst>
          </p:cNvPr>
          <p:cNvSpPr/>
          <p:nvPr/>
        </p:nvSpPr>
        <p:spPr>
          <a:xfrm>
            <a:off x="13239750" y="5493960"/>
            <a:ext cx="4355946" cy="457272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likes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tanpa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video.</a:t>
            </a:r>
          </a:p>
        </p:txBody>
      </p:sp>
      <p:pic>
        <p:nvPicPr>
          <p:cNvPr id="4" name="Picture 6" descr="Table&#10;&#10;Description automatically generated">
            <a:extLst>
              <a:ext uri="{FF2B5EF4-FFF2-40B4-BE49-F238E27FC236}">
                <a16:creationId xmlns:a16="http://schemas.microsoft.com/office/drawing/2014/main" id="{B38504F4-2F4C-5D97-4852-B1AD798FA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4025" y="2932484"/>
            <a:ext cx="2743200" cy="2174132"/>
          </a:xfrm>
          <a:prstGeom prst="rect">
            <a:avLst/>
          </a:prstGeom>
        </p:spPr>
      </p:pic>
      <p:pic>
        <p:nvPicPr>
          <p:cNvPr id="7" name="Picture 7" descr="Table&#10;&#10;Description automatically generated">
            <a:extLst>
              <a:ext uri="{FF2B5EF4-FFF2-40B4-BE49-F238E27FC236}">
                <a16:creationId xmlns:a16="http://schemas.microsoft.com/office/drawing/2014/main" id="{DD6D57BF-9D6F-EBD0-F210-6091E0ED92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39850" y="2975024"/>
            <a:ext cx="2743200" cy="2089052"/>
          </a:xfrm>
          <a:prstGeom prst="rect">
            <a:avLst/>
          </a:prstGeom>
        </p:spPr>
      </p:pic>
      <p:pic>
        <p:nvPicPr>
          <p:cNvPr id="8" name="Picture 10" descr="A picture containing table&#10;&#10;Description automatically generated">
            <a:extLst>
              <a:ext uri="{FF2B5EF4-FFF2-40B4-BE49-F238E27FC236}">
                <a16:creationId xmlns:a16="http://schemas.microsoft.com/office/drawing/2014/main" id="{30FC13C5-E64A-E882-6473-9614CE4C89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5950" y="6130069"/>
            <a:ext cx="2409825" cy="2265487"/>
          </a:xfrm>
          <a:prstGeom prst="rect">
            <a:avLst/>
          </a:prstGeom>
        </p:spPr>
      </p:pic>
      <p:pic>
        <p:nvPicPr>
          <p:cNvPr id="11" name="Picture 13" descr="A picture containing table&#10;&#10;Description automatically generated">
            <a:extLst>
              <a:ext uri="{FF2B5EF4-FFF2-40B4-BE49-F238E27FC236}">
                <a16:creationId xmlns:a16="http://schemas.microsoft.com/office/drawing/2014/main" id="{778D0C2F-5E7B-A402-F092-11D3F8B5E75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049375" y="6162675"/>
            <a:ext cx="2743200" cy="2228850"/>
          </a:xfrm>
          <a:prstGeom prst="rect">
            <a:avLst/>
          </a:prstGeom>
        </p:spPr>
      </p:pic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84D3F0DD-7235-4393-9E8F-2710AD0D4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F5560A-1DB6-8E14-A5DF-EFCED262B653}"/>
              </a:ext>
            </a:extLst>
          </p:cNvPr>
          <p:cNvSpPr txBox="1"/>
          <p:nvPr/>
        </p:nvSpPr>
        <p:spPr>
          <a:xfrm>
            <a:off x="16975418" y="9429667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498311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10" grpId="0" animBg="1"/>
      <p:bldP spid="1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0C13019-3973-A76E-5860-62B616DC1971}"/>
              </a:ext>
            </a:extLst>
          </p:cNvPr>
          <p:cNvSpPr/>
          <p:nvPr/>
        </p:nvSpPr>
        <p:spPr>
          <a:xfrm>
            <a:off x="692303" y="2129246"/>
            <a:ext cx="7197663" cy="6426925"/>
          </a:xfrm>
          <a:prstGeom prst="rect">
            <a:avLst/>
          </a:prstGeom>
          <a:solidFill>
            <a:srgbClr val="F7F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Exploratory Data Analysis </a:t>
            </a:r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(EDA)</a:t>
            </a:r>
            <a:endParaRPr lang="en-US" sz="4000" b="1"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9852" y="9656956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4BEC28-263B-2704-FE81-420242F9EC90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6259690-1B50-DAAA-F9B8-F27A11A8CA9B}"/>
              </a:ext>
            </a:extLst>
          </p:cNvPr>
          <p:cNvSpPr/>
          <p:nvPr/>
        </p:nvSpPr>
        <p:spPr>
          <a:xfrm>
            <a:off x="8523328" y="2260042"/>
            <a:ext cx="4346421" cy="457272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retweets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foto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98DA043-C238-4C6D-3F50-88B860BEA8FD}"/>
              </a:ext>
            </a:extLst>
          </p:cNvPr>
          <p:cNvSpPr/>
          <p:nvPr/>
        </p:nvSpPr>
        <p:spPr>
          <a:xfrm>
            <a:off x="13325476" y="2256199"/>
            <a:ext cx="4346421" cy="457272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retweets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tanpa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foto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354A847-0AC9-AF0C-9535-3A56D976F0F6}"/>
              </a:ext>
            </a:extLst>
          </p:cNvPr>
          <p:cNvSpPr/>
          <p:nvPr/>
        </p:nvSpPr>
        <p:spPr>
          <a:xfrm>
            <a:off x="8524875" y="5499627"/>
            <a:ext cx="4346421" cy="457272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likes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foto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F54D17F-EDF7-0BB9-41FF-24C50EAF1E16}"/>
              </a:ext>
            </a:extLst>
          </p:cNvPr>
          <p:cNvSpPr/>
          <p:nvPr/>
        </p:nvSpPr>
        <p:spPr>
          <a:xfrm>
            <a:off x="13325475" y="5503485"/>
            <a:ext cx="4346421" cy="457272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likes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tanpa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foto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09CF271-C450-04FA-F16C-393761F4F2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220" y="2589609"/>
            <a:ext cx="6177555" cy="53917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47B0C2-3BF4-5FFC-3C1D-C4EC9D648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pic>
        <p:nvPicPr>
          <p:cNvPr id="9" name="Picture 11" descr="Table&#10;&#10;Description automatically generated">
            <a:extLst>
              <a:ext uri="{FF2B5EF4-FFF2-40B4-BE49-F238E27FC236}">
                <a16:creationId xmlns:a16="http://schemas.microsoft.com/office/drawing/2014/main" id="{0A29E036-7F06-3AAD-CE9E-31908E075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4975" y="2916326"/>
            <a:ext cx="2743200" cy="2092147"/>
          </a:xfrm>
          <a:prstGeom prst="rect">
            <a:avLst/>
          </a:prstGeom>
        </p:spPr>
      </p:pic>
      <p:pic>
        <p:nvPicPr>
          <p:cNvPr id="12" name="Picture 13" descr="Table&#10;&#10;Description automatically generated">
            <a:extLst>
              <a:ext uri="{FF2B5EF4-FFF2-40B4-BE49-F238E27FC236}">
                <a16:creationId xmlns:a16="http://schemas.microsoft.com/office/drawing/2014/main" id="{DC317F60-440E-E701-F899-BCAA213E9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49375" y="2919760"/>
            <a:ext cx="2886075" cy="2104329"/>
          </a:xfrm>
          <a:prstGeom prst="rect">
            <a:avLst/>
          </a:prstGeom>
        </p:spPr>
      </p:pic>
      <p:pic>
        <p:nvPicPr>
          <p:cNvPr id="14" name="Picture 15" descr="A picture containing application&#10;&#10;Description automatically generated">
            <a:extLst>
              <a:ext uri="{FF2B5EF4-FFF2-40B4-BE49-F238E27FC236}">
                <a16:creationId xmlns:a16="http://schemas.microsoft.com/office/drawing/2014/main" id="{8D7FBC7B-9151-EE6B-DD51-C8A100B7E3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3575" y="6285411"/>
            <a:ext cx="2276475" cy="2097677"/>
          </a:xfrm>
          <a:prstGeom prst="rect">
            <a:avLst/>
          </a:prstGeom>
        </p:spPr>
      </p:pic>
      <p:pic>
        <p:nvPicPr>
          <p:cNvPr id="16" name="Picture 16" descr="Table&#10;&#10;Description automatically generated">
            <a:extLst>
              <a:ext uri="{FF2B5EF4-FFF2-40B4-BE49-F238E27FC236}">
                <a16:creationId xmlns:a16="http://schemas.microsoft.com/office/drawing/2014/main" id="{2836C1C2-021A-DD3A-1741-4D9025B365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11300" y="6279067"/>
            <a:ext cx="2571750" cy="209131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3DDC2301-65CD-80BE-F329-939415FD84E4}"/>
              </a:ext>
            </a:extLst>
          </p:cNvPr>
          <p:cNvSpPr txBox="1"/>
          <p:nvPr/>
        </p:nvSpPr>
        <p:spPr>
          <a:xfrm>
            <a:off x="16867587" y="9429667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961088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10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567BE7A5-C0D2-068C-FC81-74EF84FAE993}"/>
              </a:ext>
            </a:extLst>
          </p:cNvPr>
          <p:cNvSpPr/>
          <p:nvPr/>
        </p:nvSpPr>
        <p:spPr>
          <a:xfrm>
            <a:off x="692303" y="2129246"/>
            <a:ext cx="7197663" cy="6426925"/>
          </a:xfrm>
          <a:prstGeom prst="rect">
            <a:avLst/>
          </a:prstGeom>
          <a:solidFill>
            <a:srgbClr val="F7F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r>
              <a:rPr lang="en-US" sz="4000" b="1" i="1">
                <a:latin typeface="Arial"/>
                <a:cs typeface="Arial"/>
              </a:rPr>
              <a:t>Exploratory Data Analysis </a:t>
            </a:r>
            <a:r>
              <a:rPr lang="en-US" sz="4000" b="1">
                <a:latin typeface="Arial"/>
                <a:cs typeface="Arial"/>
              </a:rPr>
              <a:t>(EDA)</a:t>
            </a:r>
            <a:endParaRPr lang="en-US" sz="4000">
              <a:ea typeface="+mn-lt"/>
              <a:cs typeface="+mn-lt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9852" y="9721654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4BEC28-263B-2704-FE81-420242F9EC90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6259690-1B50-DAAA-F9B8-F27A11A8CA9B}"/>
              </a:ext>
            </a:extLst>
          </p:cNvPr>
          <p:cNvSpPr/>
          <p:nvPr/>
        </p:nvSpPr>
        <p:spPr>
          <a:xfrm>
            <a:off x="8437603" y="2240992"/>
            <a:ext cx="4536921" cy="447747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retweets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media.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98DA043-C238-4C6D-3F50-88B860BEA8FD}"/>
              </a:ext>
            </a:extLst>
          </p:cNvPr>
          <p:cNvSpPr/>
          <p:nvPr/>
        </p:nvSpPr>
        <p:spPr>
          <a:xfrm>
            <a:off x="13287376" y="2237149"/>
            <a:ext cx="4536921" cy="447747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retweets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tanpa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media.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354A847-0AC9-AF0C-9535-3A56D976F0F6}"/>
              </a:ext>
            </a:extLst>
          </p:cNvPr>
          <p:cNvSpPr/>
          <p:nvPr/>
        </p:nvSpPr>
        <p:spPr>
          <a:xfrm>
            <a:off x="8439150" y="5432952"/>
            <a:ext cx="4536921" cy="447747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likes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media.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CF54D17F-EDF7-0BB9-41FF-24C50EAF1E16}"/>
              </a:ext>
            </a:extLst>
          </p:cNvPr>
          <p:cNvSpPr/>
          <p:nvPr/>
        </p:nvSpPr>
        <p:spPr>
          <a:xfrm>
            <a:off x="13287375" y="5436810"/>
            <a:ext cx="4536921" cy="447747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Data top 5 likes </a:t>
            </a:r>
            <a:r>
              <a:rPr lang="en-US" sz="2000" b="1" err="1">
                <a:latin typeface="Arial" panose="020B0604020202020204" pitchFamily="34" charset="0"/>
                <a:cs typeface="Arial" panose="020B0604020202020204" pitchFamily="34" charset="0"/>
              </a:rPr>
              <a:t>tanpa</a:t>
            </a:r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 media.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1A07E36-0FF4-2F44-1400-EF364893E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4035" y="2593087"/>
            <a:ext cx="6086951" cy="53931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D75B37-FDC0-3CB3-CE94-CCB01C8E6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EFE6BC-B7E5-3EA7-CAAE-2478DBE2C084}"/>
              </a:ext>
            </a:extLst>
          </p:cNvPr>
          <p:cNvSpPr txBox="1"/>
          <p:nvPr/>
        </p:nvSpPr>
        <p:spPr>
          <a:xfrm>
            <a:off x="16738191" y="9451233"/>
            <a:ext cx="1060694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400"/>
              <a:t>13</a:t>
            </a:r>
          </a:p>
        </p:txBody>
      </p:sp>
      <p:pic>
        <p:nvPicPr>
          <p:cNvPr id="7" name="Picture 11" descr="Table&#10;&#10;Description automatically generated">
            <a:extLst>
              <a:ext uri="{FF2B5EF4-FFF2-40B4-BE49-F238E27FC236}">
                <a16:creationId xmlns:a16="http://schemas.microsoft.com/office/drawing/2014/main" id="{F7684104-DF0F-0EB9-B828-822E7D3797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4500" y="2924629"/>
            <a:ext cx="2743200" cy="2075543"/>
          </a:xfrm>
          <a:prstGeom prst="rect">
            <a:avLst/>
          </a:prstGeom>
        </p:spPr>
      </p:pic>
      <p:pic>
        <p:nvPicPr>
          <p:cNvPr id="12" name="Picture 14" descr="Table&#10;&#10;Description automatically generated">
            <a:extLst>
              <a:ext uri="{FF2B5EF4-FFF2-40B4-BE49-F238E27FC236}">
                <a16:creationId xmlns:a16="http://schemas.microsoft.com/office/drawing/2014/main" id="{3FEB1827-1FD5-D55B-1F07-345305055D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82725" y="2922270"/>
            <a:ext cx="2752725" cy="2080260"/>
          </a:xfrm>
          <a:prstGeom prst="rect">
            <a:avLst/>
          </a:prstGeom>
        </p:spPr>
      </p:pic>
      <p:pic>
        <p:nvPicPr>
          <p:cNvPr id="15" name="Picture 15" descr="A picture containing table&#10;&#10;Description automatically generated">
            <a:extLst>
              <a:ext uri="{FF2B5EF4-FFF2-40B4-BE49-F238E27FC236}">
                <a16:creationId xmlns:a16="http://schemas.microsoft.com/office/drawing/2014/main" id="{741F03B0-10EE-97E9-F344-72F4F17B1F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5950" y="6138878"/>
            <a:ext cx="2409825" cy="2247870"/>
          </a:xfrm>
          <a:prstGeom prst="rect">
            <a:avLst/>
          </a:prstGeom>
        </p:spPr>
      </p:pic>
      <p:pic>
        <p:nvPicPr>
          <p:cNvPr id="16" name="Picture 17" descr="A picture containing table&#10;&#10;Description automatically generated">
            <a:extLst>
              <a:ext uri="{FF2B5EF4-FFF2-40B4-BE49-F238E27FC236}">
                <a16:creationId xmlns:a16="http://schemas.microsoft.com/office/drawing/2014/main" id="{DE1BD258-CC5D-61DB-866C-68D41B9EDB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220825" y="6134180"/>
            <a:ext cx="2667000" cy="2200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116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10" grpId="0" animBg="1"/>
      <p:bldP spid="1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B0EF558B-24D7-C873-69AF-7DD3ECC2B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0" b="89906" l="4399" r="95015">
                        <a14:foregroundMark x1="30108" y1="29610" x2="30108" y2="29610"/>
                        <a14:foregroundMark x1="92571" y1="52894" x2="91007" y2="66487"/>
                        <a14:foregroundMark x1="93939" y1="67699" x2="91398" y2="67699"/>
                        <a14:foregroundMark x1="95112" y1="55182" x2="93451" y2="55182"/>
                        <a14:foregroundMark x1="7429" y1="59892" x2="8993" y2="62988"/>
                        <a14:foregroundMark x1="7429" y1="71198" x2="4399" y2="71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3" y="-1497744"/>
            <a:ext cx="18288000" cy="1328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 rot="5400000">
            <a:off x="7188633" y="-4000501"/>
            <a:ext cx="3910733" cy="18288002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800" b="1"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3E762C-6129-D1F7-C942-51D2C4859287}"/>
              </a:ext>
            </a:extLst>
          </p:cNvPr>
          <p:cNvSpPr txBox="1"/>
          <p:nvPr/>
        </p:nvSpPr>
        <p:spPr>
          <a:xfrm>
            <a:off x="5120639" y="4081671"/>
            <a:ext cx="804672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>
                <a:solidFill>
                  <a:schemeClr val="bg1"/>
                </a:solidFill>
                <a:latin typeface="Arial"/>
                <a:cs typeface="Arial"/>
              </a:rPr>
              <a:t>TOPIC</a:t>
            </a:r>
          </a:p>
          <a:p>
            <a:pPr algn="ctr"/>
            <a:r>
              <a:rPr lang="en-US" sz="6600" b="1" i="1">
                <a:solidFill>
                  <a:schemeClr val="bg1"/>
                </a:solidFill>
                <a:latin typeface="Arial"/>
                <a:cs typeface="Arial"/>
              </a:rPr>
              <a:t>MODELLING</a:t>
            </a:r>
            <a:endParaRPr lang="en-US" sz="6600" b="1" i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3D56EA3-0F92-9F42-1535-9A281F3B9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963608-250B-2270-849D-D0D20C0951B3}"/>
              </a:ext>
            </a:extLst>
          </p:cNvPr>
          <p:cNvSpPr txBox="1"/>
          <p:nvPr/>
        </p:nvSpPr>
        <p:spPr>
          <a:xfrm>
            <a:off x="15143068" y="9745640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7473CF-801E-041B-A6CC-F5FBD975D086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endParaRPr lang="en-US" sz="440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01419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670B420-0306-7843-570B-5E1F8A771C22}"/>
              </a:ext>
            </a:extLst>
          </p:cNvPr>
          <p:cNvSpPr/>
          <p:nvPr/>
        </p:nvSpPr>
        <p:spPr>
          <a:xfrm>
            <a:off x="9906001" y="3592286"/>
            <a:ext cx="8081554" cy="3605348"/>
          </a:xfrm>
          <a:prstGeom prst="rect">
            <a:avLst/>
          </a:prstGeom>
          <a:solidFill>
            <a:srgbClr val="F7F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695ED66-85DF-F39F-6202-1A7DE5F2ADC5}"/>
              </a:ext>
            </a:extLst>
          </p:cNvPr>
          <p:cNvSpPr/>
          <p:nvPr/>
        </p:nvSpPr>
        <p:spPr>
          <a:xfrm>
            <a:off x="653143" y="1750423"/>
            <a:ext cx="8948057" cy="7158446"/>
          </a:xfrm>
          <a:prstGeom prst="rect">
            <a:avLst/>
          </a:prstGeom>
          <a:solidFill>
            <a:srgbClr val="F7F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err="1">
                <a:latin typeface="Arial" panose="020B0604020202020204" pitchFamily="34" charset="0"/>
                <a:cs typeface="Arial" panose="020B0604020202020204" pitchFamily="34" charset="0"/>
              </a:rPr>
              <a:t>Evaluasi</a:t>
            </a:r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Topic Modelling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1713569" y="9656956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3A6AE9-A1A6-A713-C920-F4B85B98A761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39D4F5-A539-4C3A-3E22-606828A27DBD}"/>
              </a:ext>
            </a:extLst>
          </p:cNvPr>
          <p:cNvSpPr txBox="1"/>
          <p:nvPr/>
        </p:nvSpPr>
        <p:spPr>
          <a:xfrm>
            <a:off x="10151186" y="3906824"/>
            <a:ext cx="7668463" cy="448847"/>
          </a:xfrm>
          <a:prstGeom prst="roundRect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Grafik</a:t>
            </a:r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Coherence Score </a:t>
            </a:r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B573C5-5FAE-5BA9-5AEA-5DBF580A8C13}"/>
              </a:ext>
            </a:extLst>
          </p:cNvPr>
          <p:cNvSpPr txBox="1"/>
          <p:nvPr/>
        </p:nvSpPr>
        <p:spPr>
          <a:xfrm>
            <a:off x="10151186" y="4566203"/>
            <a:ext cx="7668463" cy="234365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Berdasarkan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visualisasi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di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samping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nilai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koherensi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untuk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jumlah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topik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= 8,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lebih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 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tinggi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dibandingkan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dengan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yang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lainnya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.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Namun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,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hal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tersebut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sulit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diinterpretasi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,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begitu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pula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dengan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jumlah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topik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bernilai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koherensi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tinggi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lainnya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. Oleh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karena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itu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,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jumlah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topik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yang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dipilih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adalah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2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sesuai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dengan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inisiasi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awal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.</a:t>
            </a:r>
            <a:endParaRPr lang="en-US" sz="2000">
              <a:latin typeface="Arial"/>
              <a:cs typeface="Arial"/>
            </a:endParaRP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EC07CEBE-658F-4FEC-CACC-E484B49B9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189" y="2254774"/>
            <a:ext cx="7714887" cy="6028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3F671F-3CFE-BDA8-2BC0-60CD64FC7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1560DAF-B36F-032B-ED3C-730B20E7D615}"/>
              </a:ext>
            </a:extLst>
          </p:cNvPr>
          <p:cNvSpPr txBox="1"/>
          <p:nvPr/>
        </p:nvSpPr>
        <p:spPr>
          <a:xfrm>
            <a:off x="326437" y="938653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32689983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Latent Dirichlet Allocation </a:t>
            </a:r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(LDA)</a:t>
            </a:r>
            <a:endParaRPr lang="en-US" sz="4000" b="1"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1713569" y="9656956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3A6AE9-A1A6-A713-C920-F4B85B98A761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5A6A5B1-2DCF-1589-C888-E28A7556EBF9}"/>
              </a:ext>
            </a:extLst>
          </p:cNvPr>
          <p:cNvSpPr/>
          <p:nvPr/>
        </p:nvSpPr>
        <p:spPr>
          <a:xfrm>
            <a:off x="4517313" y="4509739"/>
            <a:ext cx="2083792" cy="1902496"/>
          </a:xfrm>
          <a:prstGeom prst="ellipse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ID" sz="3600" b="1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210C936-EDDE-A6F7-58EC-C453BAB20203}"/>
              </a:ext>
            </a:extLst>
          </p:cNvPr>
          <p:cNvSpPr/>
          <p:nvPr/>
        </p:nvSpPr>
        <p:spPr>
          <a:xfrm>
            <a:off x="12998417" y="4630915"/>
            <a:ext cx="1544539" cy="1410160"/>
          </a:xfrm>
          <a:prstGeom prst="ellipse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ID" sz="3200" b="1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DFD5E04-1193-14A0-4C10-34FA661AAC74}"/>
              </a:ext>
            </a:extLst>
          </p:cNvPr>
          <p:cNvSpPr/>
          <p:nvPr/>
        </p:nvSpPr>
        <p:spPr>
          <a:xfrm>
            <a:off x="1554479" y="5066986"/>
            <a:ext cx="1863003" cy="788002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200" err="1">
                <a:latin typeface="Arial" panose="020B0604020202020204" pitchFamily="34" charset="0"/>
                <a:cs typeface="Arial" panose="020B0604020202020204" pitchFamily="34" charset="0"/>
              </a:rPr>
              <a:t>gagal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3E7EE2B-7CBA-CF8A-E8B7-E1AE656E1295}"/>
              </a:ext>
            </a:extLst>
          </p:cNvPr>
          <p:cNvSpPr/>
          <p:nvPr/>
        </p:nvSpPr>
        <p:spPr>
          <a:xfrm>
            <a:off x="4650494" y="7403413"/>
            <a:ext cx="1817430" cy="810978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pentas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235636D-CEBC-8E04-3639-46EA73A2BCCA}"/>
              </a:ext>
            </a:extLst>
          </p:cNvPr>
          <p:cNvSpPr/>
          <p:nvPr/>
        </p:nvSpPr>
        <p:spPr>
          <a:xfrm>
            <a:off x="7668884" y="5066986"/>
            <a:ext cx="1602764" cy="801779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200" err="1">
                <a:latin typeface="Arial" panose="020B0604020202020204" pitchFamily="34" charset="0"/>
                <a:cs typeface="Arial" panose="020B0604020202020204" pitchFamily="34" charset="0"/>
              </a:rPr>
              <a:t>Kylian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AA024D7-98D5-057A-95D7-D6915F623994}"/>
              </a:ext>
            </a:extLst>
          </p:cNvPr>
          <p:cNvSpPr/>
          <p:nvPr/>
        </p:nvSpPr>
        <p:spPr>
          <a:xfrm>
            <a:off x="4757827" y="2602291"/>
            <a:ext cx="1602764" cy="739421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200" err="1">
                <a:latin typeface="Arial" panose="020B0604020202020204" pitchFamily="34" charset="0"/>
                <a:cs typeface="Arial" panose="020B0604020202020204" pitchFamily="34" charset="0"/>
              </a:rPr>
              <a:t>sosial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2DCB56E-A0B5-BD61-B6EC-80D35F9D48E1}"/>
              </a:ext>
            </a:extLst>
          </p:cNvPr>
          <p:cNvSpPr/>
          <p:nvPr/>
        </p:nvSpPr>
        <p:spPr>
          <a:xfrm>
            <a:off x="11064241" y="5068777"/>
            <a:ext cx="1297520" cy="524686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/>
              <a:t>dunia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A172DEA-A258-0072-D82B-80F8FCE5CCEE}"/>
              </a:ext>
            </a:extLst>
          </p:cNvPr>
          <p:cNvSpPr/>
          <p:nvPr/>
        </p:nvSpPr>
        <p:spPr>
          <a:xfrm>
            <a:off x="13217292" y="6639611"/>
            <a:ext cx="1106783" cy="520168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err="1">
                <a:latin typeface="Arial"/>
                <a:cs typeface="Arial"/>
              </a:rPr>
              <a:t>pesta</a:t>
            </a:r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903611D-FEC6-3A03-B336-DC77B74D2206}"/>
              </a:ext>
            </a:extLst>
          </p:cNvPr>
          <p:cNvSpPr/>
          <p:nvPr/>
        </p:nvSpPr>
        <p:spPr>
          <a:xfrm>
            <a:off x="15179613" y="4989599"/>
            <a:ext cx="1691867" cy="703813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err="1">
                <a:latin typeface="Arial"/>
                <a:cs typeface="Arial"/>
              </a:rPr>
              <a:t>Penuh</a:t>
            </a:r>
            <a:r>
              <a:rPr lang="en-US" sz="2000">
                <a:latin typeface="Arial"/>
                <a:cs typeface="Arial"/>
              </a:rPr>
              <a:t> </a:t>
            </a:r>
            <a:r>
              <a:rPr lang="en-US" sz="2000" err="1">
                <a:latin typeface="Arial"/>
                <a:cs typeface="Arial"/>
              </a:rPr>
              <a:t>Warna</a:t>
            </a:r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28D16E5-D896-577B-DB17-AF73FD98D5F5}"/>
              </a:ext>
            </a:extLst>
          </p:cNvPr>
          <p:cNvSpPr/>
          <p:nvPr/>
        </p:nvSpPr>
        <p:spPr>
          <a:xfrm>
            <a:off x="12942175" y="3641453"/>
            <a:ext cx="1657016" cy="474270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latin typeface="Arial"/>
                <a:cs typeface="Arial"/>
              </a:rPr>
              <a:t>Argentina</a:t>
            </a:r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5460CA6-638C-1803-DD3F-03587E9B2F82}"/>
              </a:ext>
            </a:extLst>
          </p:cNvPr>
          <p:cNvCxnSpPr>
            <a:cxnSpLocks/>
            <a:stCxn id="4" idx="6"/>
            <a:endCxn id="26" idx="1"/>
          </p:cNvCxnSpPr>
          <p:nvPr/>
        </p:nvCxnSpPr>
        <p:spPr>
          <a:xfrm>
            <a:off x="6601105" y="5460987"/>
            <a:ext cx="1067779" cy="688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FAADC95-3741-8399-A6DC-759629DE1775}"/>
              </a:ext>
            </a:extLst>
          </p:cNvPr>
          <p:cNvCxnSpPr>
            <a:cxnSpLocks/>
            <a:stCxn id="27" idx="2"/>
            <a:endCxn id="4" idx="0"/>
          </p:cNvCxnSpPr>
          <p:nvPr/>
        </p:nvCxnSpPr>
        <p:spPr>
          <a:xfrm>
            <a:off x="5559209" y="3341712"/>
            <a:ext cx="0" cy="116802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14DCD87-587B-1D8A-3A68-2167771C515C}"/>
              </a:ext>
            </a:extLst>
          </p:cNvPr>
          <p:cNvCxnSpPr>
            <a:cxnSpLocks/>
            <a:stCxn id="24" idx="3"/>
            <a:endCxn id="4" idx="2"/>
          </p:cNvCxnSpPr>
          <p:nvPr/>
        </p:nvCxnSpPr>
        <p:spPr>
          <a:xfrm>
            <a:off x="3417482" y="5460987"/>
            <a:ext cx="109983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6DBD3FC-E576-DCE3-80CC-26433E310C7A}"/>
              </a:ext>
            </a:extLst>
          </p:cNvPr>
          <p:cNvCxnSpPr>
            <a:cxnSpLocks/>
            <a:stCxn id="4" idx="4"/>
            <a:endCxn id="25" idx="0"/>
          </p:cNvCxnSpPr>
          <p:nvPr/>
        </p:nvCxnSpPr>
        <p:spPr>
          <a:xfrm>
            <a:off x="5559209" y="6412235"/>
            <a:ext cx="0" cy="9911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Straight Connector 1029">
            <a:extLst>
              <a:ext uri="{FF2B5EF4-FFF2-40B4-BE49-F238E27FC236}">
                <a16:creationId xmlns:a16="http://schemas.microsoft.com/office/drawing/2014/main" id="{931B3032-E895-A097-6A6A-0A391F32AC29}"/>
              </a:ext>
            </a:extLst>
          </p:cNvPr>
          <p:cNvCxnSpPr>
            <a:cxnSpLocks/>
            <a:stCxn id="5" idx="6"/>
            <a:endCxn id="31" idx="1"/>
          </p:cNvCxnSpPr>
          <p:nvPr/>
        </p:nvCxnSpPr>
        <p:spPr>
          <a:xfrm>
            <a:off x="14542956" y="5335995"/>
            <a:ext cx="636657" cy="55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2" name="Straight Connector 1031">
            <a:extLst>
              <a:ext uri="{FF2B5EF4-FFF2-40B4-BE49-F238E27FC236}">
                <a16:creationId xmlns:a16="http://schemas.microsoft.com/office/drawing/2014/main" id="{6D448F1F-0CC6-F609-68F6-325FE83AC12F}"/>
              </a:ext>
            </a:extLst>
          </p:cNvPr>
          <p:cNvCxnSpPr>
            <a:cxnSpLocks/>
            <a:stCxn id="5" idx="4"/>
            <a:endCxn id="30" idx="0"/>
          </p:cNvCxnSpPr>
          <p:nvPr/>
        </p:nvCxnSpPr>
        <p:spPr>
          <a:xfrm flipH="1">
            <a:off x="13770684" y="6041075"/>
            <a:ext cx="3" cy="5985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4" name="Straight Connector 1033">
            <a:extLst>
              <a:ext uri="{FF2B5EF4-FFF2-40B4-BE49-F238E27FC236}">
                <a16:creationId xmlns:a16="http://schemas.microsoft.com/office/drawing/2014/main" id="{3A9B64C3-D076-955C-F7F6-A141BE2D60E0}"/>
              </a:ext>
            </a:extLst>
          </p:cNvPr>
          <p:cNvCxnSpPr>
            <a:cxnSpLocks/>
          </p:cNvCxnSpPr>
          <p:nvPr/>
        </p:nvCxnSpPr>
        <p:spPr>
          <a:xfrm flipH="1" flipV="1">
            <a:off x="13770684" y="4051786"/>
            <a:ext cx="3" cy="5791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Straight Connector 1035">
            <a:extLst>
              <a:ext uri="{FF2B5EF4-FFF2-40B4-BE49-F238E27FC236}">
                <a16:creationId xmlns:a16="http://schemas.microsoft.com/office/drawing/2014/main" id="{0C136D3B-2062-438E-6322-A619A314E20A}"/>
              </a:ext>
            </a:extLst>
          </p:cNvPr>
          <p:cNvCxnSpPr>
            <a:cxnSpLocks/>
            <a:stCxn id="5" idx="2"/>
            <a:endCxn id="29" idx="3"/>
          </p:cNvCxnSpPr>
          <p:nvPr/>
        </p:nvCxnSpPr>
        <p:spPr>
          <a:xfrm flipH="1" flipV="1">
            <a:off x="12361761" y="5331120"/>
            <a:ext cx="636656" cy="48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690CCA6-24A9-3E7C-3E04-4B58D075CB62}"/>
              </a:ext>
            </a:extLst>
          </p:cNvPr>
          <p:cNvSpPr txBox="1"/>
          <p:nvPr/>
        </p:nvSpPr>
        <p:spPr>
          <a:xfrm>
            <a:off x="326437" y="938653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3398611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Latent Dirichlet Allocation </a:t>
            </a:r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(LDA)</a:t>
            </a:r>
            <a:endParaRPr lang="en-US" sz="4000" b="1"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1713569" y="9656956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3A6AE9-A1A6-A713-C920-F4B85B98A761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210C936-EDDE-A6F7-58EC-C453BAB20203}"/>
              </a:ext>
            </a:extLst>
          </p:cNvPr>
          <p:cNvSpPr/>
          <p:nvPr/>
        </p:nvSpPr>
        <p:spPr>
          <a:xfrm>
            <a:off x="3096877" y="4630915"/>
            <a:ext cx="1544539" cy="1410160"/>
          </a:xfrm>
          <a:prstGeom prst="ellipse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200" b="1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ID" sz="3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2DCB56E-A0B5-BD61-B6EC-80D35F9D48E1}"/>
              </a:ext>
            </a:extLst>
          </p:cNvPr>
          <p:cNvSpPr/>
          <p:nvPr/>
        </p:nvSpPr>
        <p:spPr>
          <a:xfrm>
            <a:off x="1494113" y="5068777"/>
            <a:ext cx="966107" cy="524686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err="1"/>
              <a:t>gagal</a:t>
            </a:r>
            <a:endParaRPr lang="en-US" sz="200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5A172DEA-A258-0072-D82B-80F8FCE5CCEE}"/>
              </a:ext>
            </a:extLst>
          </p:cNvPr>
          <p:cNvSpPr/>
          <p:nvPr/>
        </p:nvSpPr>
        <p:spPr>
          <a:xfrm>
            <a:off x="3315752" y="6639611"/>
            <a:ext cx="1106783" cy="520168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>
                <a:latin typeface="Arial"/>
                <a:cs typeface="Arial"/>
              </a:rPr>
              <a:t>pentas</a:t>
            </a:r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4903611D-FEC6-3A03-B336-DC77B74D2206}"/>
              </a:ext>
            </a:extLst>
          </p:cNvPr>
          <p:cNvSpPr/>
          <p:nvPr/>
        </p:nvSpPr>
        <p:spPr>
          <a:xfrm>
            <a:off x="5278074" y="4989599"/>
            <a:ext cx="970376" cy="703813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err="1">
                <a:latin typeface="Arial"/>
                <a:cs typeface="Arial"/>
              </a:rPr>
              <a:t>Kylian</a:t>
            </a:r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28D16E5-D896-577B-DB17-AF73FD98D5F5}"/>
              </a:ext>
            </a:extLst>
          </p:cNvPr>
          <p:cNvSpPr/>
          <p:nvPr/>
        </p:nvSpPr>
        <p:spPr>
          <a:xfrm>
            <a:off x="3040635" y="3641453"/>
            <a:ext cx="1657016" cy="474270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err="1">
                <a:latin typeface="Arial"/>
                <a:cs typeface="Arial"/>
              </a:rPr>
              <a:t>sosial</a:t>
            </a:r>
            <a:endParaRPr lang="en-US"/>
          </a:p>
        </p:txBody>
      </p:sp>
      <p:cxnSp>
        <p:nvCxnSpPr>
          <p:cNvPr id="1030" name="Straight Connector 1029">
            <a:extLst>
              <a:ext uri="{FF2B5EF4-FFF2-40B4-BE49-F238E27FC236}">
                <a16:creationId xmlns:a16="http://schemas.microsoft.com/office/drawing/2014/main" id="{931B3032-E895-A097-6A6A-0A391F32AC29}"/>
              </a:ext>
            </a:extLst>
          </p:cNvPr>
          <p:cNvCxnSpPr>
            <a:cxnSpLocks/>
            <a:stCxn id="5" idx="6"/>
            <a:endCxn id="31" idx="1"/>
          </p:cNvCxnSpPr>
          <p:nvPr/>
        </p:nvCxnSpPr>
        <p:spPr>
          <a:xfrm>
            <a:off x="4641416" y="5335995"/>
            <a:ext cx="636658" cy="551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2" name="Straight Connector 1031">
            <a:extLst>
              <a:ext uri="{FF2B5EF4-FFF2-40B4-BE49-F238E27FC236}">
                <a16:creationId xmlns:a16="http://schemas.microsoft.com/office/drawing/2014/main" id="{6D448F1F-0CC6-F609-68F6-325FE83AC12F}"/>
              </a:ext>
            </a:extLst>
          </p:cNvPr>
          <p:cNvCxnSpPr>
            <a:cxnSpLocks/>
            <a:stCxn id="5" idx="4"/>
            <a:endCxn id="30" idx="0"/>
          </p:cNvCxnSpPr>
          <p:nvPr/>
        </p:nvCxnSpPr>
        <p:spPr>
          <a:xfrm flipH="1">
            <a:off x="3869144" y="6041075"/>
            <a:ext cx="3" cy="59853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4" name="Straight Connector 1033">
            <a:extLst>
              <a:ext uri="{FF2B5EF4-FFF2-40B4-BE49-F238E27FC236}">
                <a16:creationId xmlns:a16="http://schemas.microsoft.com/office/drawing/2014/main" id="{3A9B64C3-D076-955C-F7F6-A141BE2D60E0}"/>
              </a:ext>
            </a:extLst>
          </p:cNvPr>
          <p:cNvCxnSpPr>
            <a:cxnSpLocks/>
          </p:cNvCxnSpPr>
          <p:nvPr/>
        </p:nvCxnSpPr>
        <p:spPr>
          <a:xfrm flipH="1" flipV="1">
            <a:off x="3869144" y="4051786"/>
            <a:ext cx="3" cy="57912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Straight Connector 1035">
            <a:extLst>
              <a:ext uri="{FF2B5EF4-FFF2-40B4-BE49-F238E27FC236}">
                <a16:creationId xmlns:a16="http://schemas.microsoft.com/office/drawing/2014/main" id="{0C136D3B-2062-438E-6322-A619A314E20A}"/>
              </a:ext>
            </a:extLst>
          </p:cNvPr>
          <p:cNvCxnSpPr>
            <a:cxnSpLocks/>
            <a:stCxn id="5" idx="2"/>
            <a:endCxn id="29" idx="3"/>
          </p:cNvCxnSpPr>
          <p:nvPr/>
        </p:nvCxnSpPr>
        <p:spPr>
          <a:xfrm flipH="1" flipV="1">
            <a:off x="2460220" y="5331120"/>
            <a:ext cx="636657" cy="487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>
            <a:extLst>
              <a:ext uri="{FF2B5EF4-FFF2-40B4-BE49-F238E27FC236}">
                <a16:creationId xmlns:a16="http://schemas.microsoft.com/office/drawing/2014/main" id="{A9C0BF22-BB91-193F-CA73-AC5540078318}"/>
              </a:ext>
            </a:extLst>
          </p:cNvPr>
          <p:cNvSpPr/>
          <p:nvPr/>
        </p:nvSpPr>
        <p:spPr>
          <a:xfrm>
            <a:off x="12039552" y="4172023"/>
            <a:ext cx="2083792" cy="1902496"/>
          </a:xfrm>
          <a:prstGeom prst="ellipse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ID" sz="3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159ED38-CF66-5270-8F60-26A3A06ED325}"/>
              </a:ext>
            </a:extLst>
          </p:cNvPr>
          <p:cNvSpPr/>
          <p:nvPr/>
        </p:nvSpPr>
        <p:spPr>
          <a:xfrm>
            <a:off x="8890182" y="4729270"/>
            <a:ext cx="2049540" cy="788002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200">
                <a:latin typeface="Arial" panose="020B0604020202020204" pitchFamily="34" charset="0"/>
                <a:cs typeface="Arial" panose="020B0604020202020204" pitchFamily="34" charset="0"/>
              </a:rPr>
              <a:t>dunia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C9BEA2F-7E12-D477-D452-8D838046181E}"/>
              </a:ext>
            </a:extLst>
          </p:cNvPr>
          <p:cNvSpPr/>
          <p:nvPr/>
        </p:nvSpPr>
        <p:spPr>
          <a:xfrm>
            <a:off x="12172733" y="7065697"/>
            <a:ext cx="1817430" cy="810978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200" err="1">
                <a:latin typeface="Arial" panose="020B0604020202020204" pitchFamily="34" charset="0"/>
                <a:cs typeface="Arial" panose="020B0604020202020204" pitchFamily="34" charset="0"/>
              </a:rPr>
              <a:t>pesta</a:t>
            </a:r>
            <a:endParaRPr lang="en-US" sz="3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F88C5E-D263-44E1-0383-E22C13F71F72}"/>
              </a:ext>
            </a:extLst>
          </p:cNvPr>
          <p:cNvSpPr/>
          <p:nvPr/>
        </p:nvSpPr>
        <p:spPr>
          <a:xfrm>
            <a:off x="15191123" y="4729270"/>
            <a:ext cx="2195540" cy="864193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Penuh</a:t>
            </a:r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err="1">
                <a:latin typeface="Arial" panose="020B0604020202020204" pitchFamily="34" charset="0"/>
                <a:cs typeface="Arial" panose="020B0604020202020204" pitchFamily="34" charset="0"/>
              </a:rPr>
              <a:t>Warna</a:t>
            </a:r>
            <a:endParaRPr lang="en-US" sz="2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3EBD832-AEFE-C687-3673-586CF0D9B6A3}"/>
              </a:ext>
            </a:extLst>
          </p:cNvPr>
          <p:cNvSpPr/>
          <p:nvPr/>
        </p:nvSpPr>
        <p:spPr>
          <a:xfrm>
            <a:off x="11942857" y="2506002"/>
            <a:ext cx="2277182" cy="739421"/>
          </a:xfrm>
          <a:prstGeom prst="rect">
            <a:avLst/>
          </a:prstGeom>
          <a:solidFill>
            <a:srgbClr val="13613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800">
                <a:latin typeface="Arial" panose="020B0604020202020204" pitchFamily="34" charset="0"/>
                <a:cs typeface="Arial" panose="020B0604020202020204" pitchFamily="34" charset="0"/>
              </a:rPr>
              <a:t>Argentina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D0BA12B-6807-A6A7-CE7C-DC6B16FD12B4}"/>
              </a:ext>
            </a:extLst>
          </p:cNvPr>
          <p:cNvCxnSpPr>
            <a:cxnSpLocks/>
            <a:stCxn id="3" idx="6"/>
            <a:endCxn id="8" idx="1"/>
          </p:cNvCxnSpPr>
          <p:nvPr/>
        </p:nvCxnSpPr>
        <p:spPr>
          <a:xfrm>
            <a:off x="14123344" y="5123271"/>
            <a:ext cx="1067779" cy="380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963AD6F-9CAE-B12F-7765-5FA0CCFB808B}"/>
              </a:ext>
            </a:extLst>
          </p:cNvPr>
          <p:cNvCxnSpPr>
            <a:cxnSpLocks/>
            <a:stCxn id="9" idx="2"/>
            <a:endCxn id="3" idx="0"/>
          </p:cNvCxnSpPr>
          <p:nvPr/>
        </p:nvCxnSpPr>
        <p:spPr>
          <a:xfrm>
            <a:off x="13081448" y="3245423"/>
            <a:ext cx="0" cy="926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E7E376F-0775-BD6E-D29F-F434A5E89023}"/>
              </a:ext>
            </a:extLst>
          </p:cNvPr>
          <p:cNvCxnSpPr>
            <a:cxnSpLocks/>
            <a:stCxn id="6" idx="3"/>
            <a:endCxn id="3" idx="2"/>
          </p:cNvCxnSpPr>
          <p:nvPr/>
        </p:nvCxnSpPr>
        <p:spPr>
          <a:xfrm>
            <a:off x="10939722" y="5123271"/>
            <a:ext cx="109983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6432F5E-4D88-3317-7335-837CE495EF9E}"/>
              </a:ext>
            </a:extLst>
          </p:cNvPr>
          <p:cNvCxnSpPr>
            <a:cxnSpLocks/>
            <a:stCxn id="3" idx="4"/>
            <a:endCxn id="7" idx="0"/>
          </p:cNvCxnSpPr>
          <p:nvPr/>
        </p:nvCxnSpPr>
        <p:spPr>
          <a:xfrm>
            <a:off x="13081448" y="6074519"/>
            <a:ext cx="0" cy="9911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E395ACAE-7CA2-D541-EB47-0A2921CBC661}"/>
              </a:ext>
            </a:extLst>
          </p:cNvPr>
          <p:cNvSpPr txBox="1"/>
          <p:nvPr/>
        </p:nvSpPr>
        <p:spPr>
          <a:xfrm>
            <a:off x="326437" y="938653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2068769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F780789B-23BB-7C96-26A9-2EE42B5DE9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0" b="89906" l="4399" r="95015">
                        <a14:foregroundMark x1="30108" y1="29610" x2="30108" y2="29610"/>
                        <a14:foregroundMark x1="92571" y1="52894" x2="91007" y2="66487"/>
                        <a14:foregroundMark x1="93939" y1="67699" x2="91398" y2="67699"/>
                        <a14:foregroundMark x1="95112" y1="55182" x2="93451" y2="55182"/>
                        <a14:foregroundMark x1="7429" y1="59892" x2="8993" y2="62988"/>
                        <a14:foregroundMark x1="7429" y1="71198" x2="4399" y2="71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3" y="-1497744"/>
            <a:ext cx="18288000" cy="1328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 rot="5400000">
            <a:off x="7188633" y="-4000501"/>
            <a:ext cx="3910733" cy="18288002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800" b="1"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3E762C-6129-D1F7-C942-51D2C4859287}"/>
              </a:ext>
            </a:extLst>
          </p:cNvPr>
          <p:cNvSpPr txBox="1"/>
          <p:nvPr/>
        </p:nvSpPr>
        <p:spPr>
          <a:xfrm>
            <a:off x="3552778" y="4081671"/>
            <a:ext cx="1122704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SOCIAL NETWORK </a:t>
            </a:r>
          </a:p>
          <a:p>
            <a:pPr algn="ctr"/>
            <a:r>
              <a:rPr lang="en-US" sz="66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3553D3-8C1E-4C22-D689-2F5D5233B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C24138-9F63-E278-13CF-165767D6AA26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4762E96-D9B4-78DF-2D8F-5EB818CFD13D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21565944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>
            <a:extLst>
              <a:ext uri="{FF2B5EF4-FFF2-40B4-BE49-F238E27FC236}">
                <a16:creationId xmlns:a16="http://schemas.microsoft.com/office/drawing/2014/main" id="{8ED08942-241C-F606-D317-6CEF91632A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2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0" b="89906" l="4399" r="95015">
                        <a14:foregroundMark x1="30108" y1="29610" x2="30108" y2="29610"/>
                        <a14:foregroundMark x1="92571" y1="52894" x2="91007" y2="66487"/>
                        <a14:foregroundMark x1="93939" y1="67699" x2="91398" y2="67699"/>
                        <a14:foregroundMark x1="95112" y1="55182" x2="93451" y2="55182"/>
                        <a14:foregroundMark x1="7429" y1="59892" x2="8993" y2="62988"/>
                        <a14:foregroundMark x1="7429" y1="71198" x2="4399" y2="71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3" y="-1462233"/>
            <a:ext cx="18288000" cy="1328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-1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err="1">
                <a:latin typeface="Arial" panose="020B0604020202020204" pitchFamily="34" charset="0"/>
                <a:cs typeface="Arial" panose="020B0604020202020204" pitchFamily="34" charset="0"/>
              </a:rPr>
              <a:t>Alasan</a:t>
            </a:r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err="1">
                <a:latin typeface="Arial" panose="020B0604020202020204" pitchFamily="34" charset="0"/>
                <a:cs typeface="Arial" panose="020B0604020202020204" pitchFamily="34" charset="0"/>
              </a:rPr>
              <a:t>Pemilihan</a:t>
            </a:r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err="1">
                <a:latin typeface="Arial" panose="020B0604020202020204" pitchFamily="34" charset="0"/>
                <a:cs typeface="Arial" panose="020B0604020202020204" pitchFamily="34" charset="0"/>
              </a:rPr>
              <a:t>Topik</a:t>
            </a:r>
            <a:endParaRPr lang="en-US" sz="4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9852" y="9807918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222837-D5BE-11B3-00AC-6F7A3DD98746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61988088-6F79-5B4E-764B-42CEC636585A}"/>
              </a:ext>
            </a:extLst>
          </p:cNvPr>
          <p:cNvSpPr/>
          <p:nvPr/>
        </p:nvSpPr>
        <p:spPr>
          <a:xfrm>
            <a:off x="2774263" y="5577907"/>
            <a:ext cx="4096800" cy="2165433"/>
          </a:xfrm>
          <a:prstGeom prst="roundRect">
            <a:avLst/>
          </a:prstGeom>
          <a:solidFill>
            <a:srgbClr val="0C600C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Terkini</a:t>
            </a:r>
            <a:endParaRPr lang="en-US" sz="32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EC6AC8CD-33B8-0F5A-01F6-142A2D7EB003}"/>
              </a:ext>
            </a:extLst>
          </p:cNvPr>
          <p:cNvSpPr/>
          <p:nvPr/>
        </p:nvSpPr>
        <p:spPr>
          <a:xfrm>
            <a:off x="7026383" y="2300442"/>
            <a:ext cx="4235233" cy="2274213"/>
          </a:xfrm>
          <a:prstGeom prst="roundRect">
            <a:avLst/>
          </a:prstGeom>
          <a:solidFill>
            <a:srgbClr val="0C600C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Banyak </a:t>
            </a:r>
            <a:r>
              <a:rPr lang="en-US" sz="28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diperbincangkan</a:t>
            </a:r>
            <a:endParaRPr lang="en-US" sz="28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1060857-20E1-11BE-CFCE-C3DA808AE5E0}"/>
              </a:ext>
            </a:extLst>
          </p:cNvPr>
          <p:cNvSpPr/>
          <p:nvPr/>
        </p:nvSpPr>
        <p:spPr>
          <a:xfrm>
            <a:off x="11862987" y="5577907"/>
            <a:ext cx="3964259" cy="2165433"/>
          </a:xfrm>
          <a:prstGeom prst="roundRect">
            <a:avLst/>
          </a:prstGeom>
          <a:solidFill>
            <a:srgbClr val="0C600C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Quadrennial Event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BC7F603-3DDE-0288-1851-C39834340974}"/>
              </a:ext>
            </a:extLst>
          </p:cNvPr>
          <p:cNvSpPr/>
          <p:nvPr/>
        </p:nvSpPr>
        <p:spPr>
          <a:xfrm>
            <a:off x="2140714" y="5179011"/>
            <a:ext cx="1267098" cy="1293223"/>
          </a:xfrm>
          <a:prstGeom prst="ellipse">
            <a:avLst/>
          </a:prstGeom>
          <a:solidFill>
            <a:srgbClr val="84B212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ID" sz="40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ACC80FA-6FA5-748C-4B34-11D31BC9CF36}"/>
              </a:ext>
            </a:extLst>
          </p:cNvPr>
          <p:cNvSpPr/>
          <p:nvPr/>
        </p:nvSpPr>
        <p:spPr>
          <a:xfrm>
            <a:off x="11270697" y="4998335"/>
            <a:ext cx="1267098" cy="1293223"/>
          </a:xfrm>
          <a:prstGeom prst="ellipse">
            <a:avLst/>
          </a:prstGeom>
          <a:solidFill>
            <a:srgbClr val="84B212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ID" sz="4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Oval 7">
            <a:extLst>
              <a:ext uri="{FF2B5EF4-FFF2-40B4-BE49-F238E27FC236}">
                <a16:creationId xmlns:a16="http://schemas.microsoft.com/office/drawing/2014/main" id="{B7F47433-E1FE-482C-2A7D-249F3793243D}"/>
              </a:ext>
            </a:extLst>
          </p:cNvPr>
          <p:cNvSpPr/>
          <p:nvPr/>
        </p:nvSpPr>
        <p:spPr>
          <a:xfrm>
            <a:off x="6392834" y="1762569"/>
            <a:ext cx="1267098" cy="1293223"/>
          </a:xfrm>
          <a:prstGeom prst="ellipse">
            <a:avLst/>
          </a:prstGeom>
          <a:solidFill>
            <a:srgbClr val="84B212"/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en-ID" sz="4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80659B-22BB-9E67-9D98-D01DFDFB07FE}"/>
              </a:ext>
            </a:extLst>
          </p:cNvPr>
          <p:cNvSpPr txBox="1"/>
          <p:nvPr/>
        </p:nvSpPr>
        <p:spPr>
          <a:xfrm>
            <a:off x="17018550" y="9429667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1</a:t>
            </a:r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EDDCDB83-0C96-CD15-B819-2E169077E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4193551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7" grpId="0" animBg="1"/>
      <p:bldP spid="9" grpId="0" animBg="1"/>
      <p:bldP spid="1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Gephi Analysis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1713569" y="9656956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3A6AE9-A1A6-A713-C920-F4B85B98A761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pic>
        <p:nvPicPr>
          <p:cNvPr id="4" name="Picture 3" descr="Chart, bubble chart&#10;&#10;Description automatically generated">
            <a:extLst>
              <a:ext uri="{FF2B5EF4-FFF2-40B4-BE49-F238E27FC236}">
                <a16:creationId xmlns:a16="http://schemas.microsoft.com/office/drawing/2014/main" id="{943A3A9C-960C-3D8F-0E72-F1022C26E7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227" y="2267414"/>
            <a:ext cx="6281854" cy="62818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5BAEBB-ED97-8F47-6669-D8CE2F99A856}"/>
              </a:ext>
            </a:extLst>
          </p:cNvPr>
          <p:cNvSpPr txBox="1"/>
          <p:nvPr/>
        </p:nvSpPr>
        <p:spPr>
          <a:xfrm>
            <a:off x="7634357" y="2339557"/>
            <a:ext cx="9538520" cy="442674"/>
          </a:xfrm>
          <a:prstGeom prst="roundRect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Modularity Test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7687F91-C5BF-88CC-8E8A-515EFB4EF7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634357" y="4933113"/>
            <a:ext cx="9545445" cy="32669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Nilai Modularity yang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didapat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adalah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0.952, yang mana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cukup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besar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. Hal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ini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mengartikan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bahwa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data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tercluster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dengan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baik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.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Klaster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yang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dimaksud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dapat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dilihat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dari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visualisasi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berikutnya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.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000">
              <a:solidFill>
                <a:srgbClr val="000000"/>
              </a:solidFill>
              <a:cs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Berdasarkan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hasil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visualiasi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di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samping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,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terlihat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bahwa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data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terbagi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menjadi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2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klaster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Pembagian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klaster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tersebut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dapat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dilihat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dari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pembagian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warna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.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Klaster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1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ditandai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dengan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warna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Hijau dan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klaster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2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dengan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Helvetica Neue"/>
              </a:rPr>
              <a:t>warna</a:t>
            </a:r>
            <a:r>
              <a:rPr lang="en-US" sz="2000" b="0" i="0">
                <a:solidFill>
                  <a:srgbClr val="000000"/>
                </a:solidFill>
                <a:effectLst/>
                <a:latin typeface="Helvetica Neue"/>
              </a:rPr>
              <a:t> Pink.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49CA441-1E17-E28B-C907-E0E6235910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4357" y="3201539"/>
            <a:ext cx="5731728" cy="1521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D3DD1B0-132F-2040-4758-FD4B9952C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AB0ACA-D83D-D23D-D9D6-2CB3F6851E04}"/>
              </a:ext>
            </a:extLst>
          </p:cNvPr>
          <p:cNvSpPr txBox="1"/>
          <p:nvPr/>
        </p:nvSpPr>
        <p:spPr>
          <a:xfrm>
            <a:off x="326437" y="938653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22600497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Gephi Analysis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1713569" y="9656956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53A6AE9-A1A6-A713-C920-F4B85B98A761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5BAEBB-ED97-8F47-6669-D8CE2F99A856}"/>
              </a:ext>
            </a:extLst>
          </p:cNvPr>
          <p:cNvSpPr txBox="1"/>
          <p:nvPr/>
        </p:nvSpPr>
        <p:spPr>
          <a:xfrm>
            <a:off x="7983763" y="2489009"/>
            <a:ext cx="9538520" cy="442674"/>
          </a:xfrm>
          <a:prstGeom prst="roundRect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 i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Betweenes</a:t>
            </a:r>
            <a:r>
              <a:rPr lang="en-US" sz="20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Centrality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44C5618A-4E6E-F396-E62B-709B5AD50B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83763" y="3157635"/>
            <a:ext cx="9538520" cy="511364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Dari 2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klaster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pada</a:t>
            </a:r>
            <a:r>
              <a:rPr kumimoji="0" lang="en-US" altLang="en-US" sz="2000" b="0" i="0" u="none" strike="noStrike" cap="none" normalizeH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visualisasi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diperoleh</a:t>
            </a:r>
            <a:r>
              <a:rPr kumimoji="0" lang="en-US" altLang="en-US" sz="2000" b="0" i="0" u="none" strike="noStrike" cap="none" normalizeH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lang="en-US" altLang="en-US" sz="2000" i="1">
                <a:solidFill>
                  <a:srgbClr val="000000"/>
                </a:solidFill>
                <a:cs typeface="Arial" panose="020B0604020202020204" pitchFamily="34" charset="0"/>
              </a:rPr>
              <a:t>n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ode</a:t>
            </a:r>
            <a:r>
              <a:rPr lang="en-US" altLang="en-US" sz="200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idextratime</a:t>
            </a:r>
            <a:r>
              <a:rPr lang="en-US" altLang="en-US" sz="200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dan</a:t>
            </a:r>
            <a:r>
              <a:rPr kumimoji="0" lang="en-US" altLang="en-US" sz="2000" b="0" i="0" u="none" strike="noStrike" cap="none" normalizeH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FIFAWorldCup</a:t>
            </a:r>
            <a:r>
              <a:rPr lang="en-US" altLang="en-US" sz="200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memiliki</a:t>
            </a:r>
            <a:r>
              <a:rPr lang="en-US" altLang="en-US" sz="200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skor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 </a:t>
            </a:r>
            <a:r>
              <a:rPr kumimoji="0" lang="en-US" altLang="en-US" sz="2000" b="0" i="1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betwenness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centrality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 yang</a:t>
            </a:r>
            <a:r>
              <a:rPr kumimoji="0" lang="en-US" altLang="en-US" sz="2000" b="0" i="0" u="none" strike="noStrike" cap="none" normalizeH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tinggi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pada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klasternya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masing-masing.</a:t>
            </a:r>
            <a:r>
              <a:rPr kumimoji="0" lang="en-US" altLang="en-US" sz="2000" b="0" i="0" u="none" strike="noStrike" cap="none" normalizeH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Artinya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,</a:t>
            </a:r>
            <a:r>
              <a:rPr kumimoji="0" lang="en-US" altLang="en-US" sz="2000" b="0" i="0" u="none" strike="noStrike" cap="none" normalizeH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pengguna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 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idextratime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 dan 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FIFAWorldCup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 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mempunyai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peran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yang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tinggi</a:t>
            </a:r>
            <a:r>
              <a:rPr lang="en-US" altLang="en-US" sz="200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dalam</a:t>
            </a:r>
            <a:r>
              <a:rPr lang="en-US" altLang="en-US" sz="200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pembicaraan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mengenai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</a:t>
            </a:r>
            <a:r>
              <a:rPr kumimoji="0" lang="en-US" altLang="en-US" sz="2000" b="0" i="0" u="none" strike="noStrike" cap="none" normalizeH="0" baseline="0" err="1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Piala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 Dunia 2022 Qatar.</a:t>
            </a:r>
            <a:endParaRPr lang="en-US" altLang="en-US" sz="2000">
              <a:cs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000">
                <a:cs typeface="Arial" panose="020B0604020202020204" pitchFamily="34" charset="0"/>
              </a:rPr>
              <a:t>Dari </a:t>
            </a:r>
            <a:r>
              <a:rPr lang="en-US" altLang="en-US" sz="2000" err="1">
                <a:cs typeface="Arial" panose="020B0604020202020204" pitchFamily="34" charset="0"/>
              </a:rPr>
              <a:t>kedua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pengguna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tersebut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memiliki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perbedaan</a:t>
            </a:r>
            <a:r>
              <a:rPr lang="en-US" altLang="en-US" sz="2000">
                <a:cs typeface="Arial" panose="020B0604020202020204" pitchFamily="34" charset="0"/>
              </a:rPr>
              <a:t>, </a:t>
            </a:r>
            <a:r>
              <a:rPr lang="en-US" altLang="en-US" sz="2000" err="1">
                <a:cs typeface="Arial" panose="020B0604020202020204" pitchFamily="34" charset="0"/>
              </a:rPr>
              <a:t>yaitu</a:t>
            </a:r>
            <a:r>
              <a:rPr lang="en-US" altLang="en-US" sz="2000">
                <a:cs typeface="Arial" panose="020B0604020202020204" pitchFamily="34" charset="0"/>
              </a:rPr>
              <a:t>:</a:t>
            </a: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>
                <a:cs typeface="Arial" panose="020B0604020202020204" pitchFamily="34" charset="0"/>
              </a:rPr>
              <a:t>tweet yang </a:t>
            </a:r>
            <a:r>
              <a:rPr lang="en-US" altLang="en-US" sz="2000" err="1">
                <a:cs typeface="Arial" panose="020B0604020202020204" pitchFamily="34" charset="0"/>
              </a:rPr>
              <a:t>menyebut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pengguna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idextratime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cenderung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membahas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mengenai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opini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terhadap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Piala</a:t>
            </a:r>
            <a:r>
              <a:rPr lang="en-US" altLang="en-US" sz="2000">
                <a:cs typeface="Arial" panose="020B0604020202020204" pitchFamily="34" charset="0"/>
              </a:rPr>
              <a:t> Dunia 2022 Qatar (</a:t>
            </a:r>
            <a:r>
              <a:rPr lang="en-US" altLang="en-US" sz="2000" err="1">
                <a:cs typeface="Arial" panose="020B0604020202020204" pitchFamily="34" charset="0"/>
              </a:rPr>
              <a:t>pemain</a:t>
            </a:r>
            <a:r>
              <a:rPr lang="en-US" altLang="en-US" sz="2000">
                <a:cs typeface="Arial" panose="020B0604020202020204" pitchFamily="34" charset="0"/>
              </a:rPr>
              <a:t>, </a:t>
            </a:r>
            <a:r>
              <a:rPr lang="en-US" altLang="en-US" sz="2000" err="1">
                <a:cs typeface="Arial" panose="020B0604020202020204" pitchFamily="34" charset="0"/>
              </a:rPr>
              <a:t>permainan</a:t>
            </a:r>
            <a:r>
              <a:rPr lang="en-US" altLang="en-US" sz="2000">
                <a:cs typeface="Arial" panose="020B0604020202020204" pitchFamily="34" charset="0"/>
              </a:rPr>
              <a:t>, </a:t>
            </a:r>
            <a:r>
              <a:rPr lang="en-US" altLang="en-US" sz="2000" err="1">
                <a:cs typeface="Arial" panose="020B0604020202020204" pitchFamily="34" charset="0"/>
              </a:rPr>
              <a:t>dsb</a:t>
            </a:r>
            <a:r>
              <a:rPr lang="en-US" altLang="en-US" sz="2000">
                <a:cs typeface="Arial" panose="020B0604020202020204" pitchFamily="34" charset="0"/>
              </a:rPr>
              <a:t>.) dengan </a:t>
            </a:r>
            <a:r>
              <a:rPr lang="en-US" altLang="en-US" sz="2000" err="1">
                <a:cs typeface="Arial" panose="020B0604020202020204" pitchFamily="34" charset="0"/>
              </a:rPr>
              <a:t>penyampaian</a:t>
            </a:r>
            <a:r>
              <a:rPr lang="en-US" altLang="en-US" sz="2000">
                <a:cs typeface="Arial" panose="020B0604020202020204" pitchFamily="34" charset="0"/>
              </a:rPr>
              <a:t> tweet yang </a:t>
            </a:r>
            <a:r>
              <a:rPr lang="en-US" altLang="en-US" sz="2000" err="1">
                <a:cs typeface="Arial" panose="020B0604020202020204" pitchFamily="34" charset="0"/>
              </a:rPr>
              <a:t>bersifat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lebih</a:t>
            </a:r>
            <a:r>
              <a:rPr lang="en-US" altLang="en-US" sz="2000">
                <a:cs typeface="Arial" panose="020B0604020202020204" pitchFamily="34" charset="0"/>
              </a:rPr>
              <a:t> informal.</a:t>
            </a:r>
          </a:p>
          <a:p>
            <a:pPr marL="342900" lvl="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en-US" sz="2000">
                <a:cs typeface="Arial" panose="020B0604020202020204" pitchFamily="34" charset="0"/>
              </a:rPr>
              <a:t>tweet yang </a:t>
            </a:r>
            <a:r>
              <a:rPr lang="en-US" altLang="en-US" sz="2000" err="1">
                <a:cs typeface="Arial" panose="020B0604020202020204" pitchFamily="34" charset="0"/>
              </a:rPr>
              <a:t>menyebut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pengguna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FIFAWorldCup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cenderung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berisi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informasi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atau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berita</a:t>
            </a:r>
            <a:r>
              <a:rPr lang="en-US" altLang="en-US" sz="2000">
                <a:cs typeface="Arial" panose="020B0604020202020204" pitchFamily="34" charset="0"/>
              </a:rPr>
              <a:t> yang </a:t>
            </a:r>
            <a:r>
              <a:rPr lang="en-US" altLang="en-US" sz="2000" err="1">
                <a:cs typeface="Arial" panose="020B0604020202020204" pitchFamily="34" charset="0"/>
              </a:rPr>
              <a:t>pernyampaiannya</a:t>
            </a:r>
            <a:r>
              <a:rPr lang="en-US" altLang="en-US" sz="2000">
                <a:cs typeface="Arial" panose="020B0604020202020204" pitchFamily="34" charset="0"/>
              </a:rPr>
              <a:t> </a:t>
            </a:r>
            <a:r>
              <a:rPr lang="en-US" altLang="en-US" sz="2000" err="1">
                <a:cs typeface="Arial" panose="020B0604020202020204" pitchFamily="34" charset="0"/>
              </a:rPr>
              <a:t>bersifat</a:t>
            </a:r>
            <a:r>
              <a:rPr lang="en-US" altLang="en-US" sz="2000">
                <a:cs typeface="Arial" panose="020B0604020202020204" pitchFamily="34" charset="0"/>
              </a:rPr>
              <a:t> semi-formal </a:t>
            </a:r>
            <a:r>
              <a:rPr lang="en-US" altLang="en-US" sz="2000" err="1">
                <a:cs typeface="Arial" panose="020B0604020202020204" pitchFamily="34" charset="0"/>
              </a:rPr>
              <a:t>hingga</a:t>
            </a:r>
            <a:r>
              <a:rPr lang="en-US" altLang="en-US" sz="2000">
                <a:cs typeface="Arial" panose="020B0604020202020204" pitchFamily="34" charset="0"/>
              </a:rPr>
              <a:t> formal.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pic>
        <p:nvPicPr>
          <p:cNvPr id="10" name="Picture 9" descr="Chart, bubble chart&#10;&#10;Description automatically generated">
            <a:extLst>
              <a:ext uri="{FF2B5EF4-FFF2-40B4-BE49-F238E27FC236}">
                <a16:creationId xmlns:a16="http://schemas.microsoft.com/office/drawing/2014/main" id="{49AB3763-35C3-2D63-B672-3B8052CCDD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717" y="2310158"/>
            <a:ext cx="6348761" cy="6348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DAE789-046B-EF1D-2BC1-86343B34F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96ACBB7-0AC4-EBCF-E17C-F546CE29191D}"/>
              </a:ext>
            </a:extLst>
          </p:cNvPr>
          <p:cNvSpPr txBox="1"/>
          <p:nvPr/>
        </p:nvSpPr>
        <p:spPr>
          <a:xfrm>
            <a:off x="326437" y="938653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20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251E0A2-E134-F1C2-973C-54CBC6F42C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7935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tweet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yang menyebut pengguna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idextratime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cenderung membahas mengenai opini terhadap Piala Dunia 2022 Qatar (pemain, permainan, dsb.) dengan penyampaian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tweet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yang bersifat lebih informal.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tweet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yang menyebut pengguna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FIFAWorldCup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cenderung berisi informasi atau berita yang pernyampaiannya bersifat semi-formal hingga formal dibandingkan dengan </a:t>
            </a:r>
            <a:r>
              <a:rPr kumimoji="0" lang="en-US" altLang="en-US" sz="1000" b="0" i="1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tweet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 yang menyebut 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var(--jp-code-font-family)"/>
              </a:rPr>
              <a:t>idextratime</a:t>
            </a:r>
            <a: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-apple-system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1099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B57A57B2-0F05-1969-5AE0-4A05C960D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0" b="89906" l="4399" r="95015">
                        <a14:foregroundMark x1="30108" y1="29610" x2="30108" y2="29610"/>
                        <a14:foregroundMark x1="92571" y1="52894" x2="91007" y2="66487"/>
                        <a14:foregroundMark x1="93939" y1="67699" x2="91398" y2="67699"/>
                        <a14:foregroundMark x1="95112" y1="55182" x2="93451" y2="55182"/>
                        <a14:foregroundMark x1="7429" y1="59892" x2="8993" y2="62988"/>
                        <a14:foregroundMark x1="7429" y1="71198" x2="4399" y2="71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3" y="-1497744"/>
            <a:ext cx="18288000" cy="1328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 rot="5400000">
            <a:off x="7188633" y="-4000501"/>
            <a:ext cx="3910733" cy="18288002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800" b="1"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3E762C-6129-D1F7-C942-51D2C4859287}"/>
              </a:ext>
            </a:extLst>
          </p:cNvPr>
          <p:cNvSpPr txBox="1"/>
          <p:nvPr/>
        </p:nvSpPr>
        <p:spPr>
          <a:xfrm>
            <a:off x="5142943" y="4589502"/>
            <a:ext cx="80467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F6654E3-CED2-CDFF-7163-7DABD9AC6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FC313-DEB1-F40B-93F7-990F87102DD6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851030-43DD-E4AE-5D0F-7550AB1A88C7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2437506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F51295A-C451-03EE-2611-17DC714A9EFD}"/>
              </a:ext>
            </a:extLst>
          </p:cNvPr>
          <p:cNvSpPr/>
          <p:nvPr/>
        </p:nvSpPr>
        <p:spPr>
          <a:xfrm>
            <a:off x="10058400" y="2899745"/>
            <a:ext cx="7171510" cy="4582287"/>
          </a:xfrm>
          <a:prstGeom prst="rect">
            <a:avLst/>
          </a:prstGeom>
          <a:solidFill>
            <a:srgbClr val="F7F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39DF6A9-665F-4A5D-D832-805AEB6B70C2}"/>
              </a:ext>
            </a:extLst>
          </p:cNvPr>
          <p:cNvSpPr/>
          <p:nvPr/>
        </p:nvSpPr>
        <p:spPr>
          <a:xfrm>
            <a:off x="809896" y="2364376"/>
            <a:ext cx="8856617" cy="5930537"/>
          </a:xfrm>
          <a:prstGeom prst="rect">
            <a:avLst/>
          </a:prstGeom>
          <a:solidFill>
            <a:srgbClr val="F7F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i="1" err="1">
                <a:latin typeface="Arial" panose="020B0604020202020204" pitchFamily="34" charset="0"/>
                <a:cs typeface="Arial" panose="020B0604020202020204" pitchFamily="34" charset="0"/>
              </a:rPr>
              <a:t>Voyant</a:t>
            </a:r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 Analysis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1713569" y="9656956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6BAF2B-3211-D52E-5AA1-7717616C080C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484CF337-F9AC-4899-9D14-2AD8EEF046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131" y="2899745"/>
            <a:ext cx="7548786" cy="45822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19C0C7D-6B1E-B0C3-FEAE-AD9B318ECCCE}"/>
              </a:ext>
            </a:extLst>
          </p:cNvPr>
          <p:cNvSpPr txBox="1"/>
          <p:nvPr/>
        </p:nvSpPr>
        <p:spPr>
          <a:xfrm>
            <a:off x="10552633" y="3291873"/>
            <a:ext cx="6184833" cy="442674"/>
          </a:xfrm>
          <a:prstGeom prst="roundRect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US" sz="20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18 </a:t>
            </a:r>
            <a:r>
              <a:rPr lang="en-US" sz="20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Desember</a:t>
            </a:r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2022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EE0629-BB5A-A89A-55D5-B48547804964}"/>
              </a:ext>
            </a:extLst>
          </p:cNvPr>
          <p:cNvSpPr txBox="1"/>
          <p:nvPr/>
        </p:nvSpPr>
        <p:spPr>
          <a:xfrm>
            <a:off x="10552634" y="3797248"/>
            <a:ext cx="6184833" cy="326698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Berdasarkan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data yang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diperoleh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dari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tanggal</a:t>
            </a:r>
            <a:r>
              <a:rPr lang="en-US" sz="2000">
                <a:solidFill>
                  <a:srgbClr val="000000"/>
                </a:solidFill>
                <a:latin typeface="Arial"/>
                <a:cs typeface="Arial"/>
              </a:rPr>
              <a:t> 18 </a:t>
            </a:r>
            <a:r>
              <a:rPr lang="en-US" sz="2000" err="1">
                <a:solidFill>
                  <a:srgbClr val="000000"/>
                </a:solidFill>
                <a:latin typeface="Arial"/>
                <a:cs typeface="Arial"/>
              </a:rPr>
              <a:t>Desember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2022,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dapat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dilihat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bahwa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Voyant Analysis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menunjukan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banyaknya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kata yang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dibahas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yaitu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piala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, dunia,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agentina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, final, dan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prancis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. Hal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ini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juga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cenderung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berkaitan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dengan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hari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dilaksanakannya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Final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Piala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Dunia Qatar 2022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antara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Argentina vs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Prancis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yang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jatuh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pada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tanggal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18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/>
                <a:cs typeface="Arial"/>
              </a:rPr>
              <a:t>Desember</a:t>
            </a:r>
            <a:r>
              <a:rPr lang="en-US" sz="2000" b="0" i="0">
                <a:solidFill>
                  <a:srgbClr val="000000"/>
                </a:solidFill>
                <a:effectLst/>
                <a:latin typeface="Arial"/>
                <a:cs typeface="Arial"/>
              </a:rPr>
              <a:t> 2022</a:t>
            </a:r>
            <a:endParaRPr lang="en-US" sz="2000">
              <a:latin typeface="Arial"/>
              <a:cs typeface="Arial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C60EE-AF93-DB25-566C-86514A82E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D8A5B2-819B-7422-C0E0-43E8A5ED12C3}"/>
              </a:ext>
            </a:extLst>
          </p:cNvPr>
          <p:cNvSpPr txBox="1"/>
          <p:nvPr/>
        </p:nvSpPr>
        <p:spPr>
          <a:xfrm>
            <a:off x="326437" y="938653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38104718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6">
            <a:extLst>
              <a:ext uri="{FF2B5EF4-FFF2-40B4-BE49-F238E27FC236}">
                <a16:creationId xmlns:a16="http://schemas.microsoft.com/office/drawing/2014/main" id="{0308F255-0617-366A-0B88-B836322BE527}"/>
              </a:ext>
            </a:extLst>
          </p:cNvPr>
          <p:cNvSpPr/>
          <p:nvPr/>
        </p:nvSpPr>
        <p:spPr>
          <a:xfrm>
            <a:off x="8725989" y="2821577"/>
            <a:ext cx="8908868" cy="4376058"/>
          </a:xfrm>
          <a:prstGeom prst="rect">
            <a:avLst/>
          </a:prstGeom>
          <a:solidFill>
            <a:srgbClr val="F7F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C3453A-EDD9-6736-8D60-DD316BF09DCC}"/>
              </a:ext>
            </a:extLst>
          </p:cNvPr>
          <p:cNvSpPr/>
          <p:nvPr/>
        </p:nvSpPr>
        <p:spPr>
          <a:xfrm>
            <a:off x="522514" y="1449977"/>
            <a:ext cx="7654835" cy="7850777"/>
          </a:xfrm>
          <a:prstGeom prst="rect">
            <a:avLst/>
          </a:prstGeom>
          <a:solidFill>
            <a:srgbClr val="F7F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i="1" err="1">
                <a:latin typeface="Arial" panose="020B0604020202020204" pitchFamily="34" charset="0"/>
                <a:cs typeface="Arial" panose="020B0604020202020204" pitchFamily="34" charset="0"/>
              </a:rPr>
              <a:t>Voyant</a:t>
            </a:r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 Analysis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1713569" y="9656956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6BAF2B-3211-D52E-5AA1-7717616C080C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2738470D-B160-C9FA-6A96-A004E0A97A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13" y="1815675"/>
            <a:ext cx="6649309" cy="31090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Text, whiteboard&#10;&#10;Description automatically generated">
            <a:extLst>
              <a:ext uri="{FF2B5EF4-FFF2-40B4-BE49-F238E27FC236}">
                <a16:creationId xmlns:a16="http://schemas.microsoft.com/office/drawing/2014/main" id="{85E4F7DB-56A4-6B65-9E44-17B647696F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154" y="5555451"/>
            <a:ext cx="6557868" cy="331102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241C9CF-BB80-C007-2A01-BF326F89BB21}"/>
              </a:ext>
            </a:extLst>
          </p:cNvPr>
          <p:cNvSpPr txBox="1"/>
          <p:nvPr/>
        </p:nvSpPr>
        <p:spPr>
          <a:xfrm>
            <a:off x="9131382" y="4047050"/>
            <a:ext cx="7977367" cy="2805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Berdasarkan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data yang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sudah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diperoleh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19 dan 20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Desember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2022,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dapat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dilihat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bahwa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1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Voyant</a:t>
            </a:r>
            <a:r>
              <a:rPr lang="en-US" sz="2000" b="0" i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Analysis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menunjukan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banyaknya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kata yang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dibahas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yaitu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piala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dunia,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messi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juara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dan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argentina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Hal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ini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selaras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hasil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Final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Piala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Dunia 2022 Qatar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yaitu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Argentina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sebagai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pemenangnya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dan Messi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sebagai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pemain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yang paling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banyak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dibicarakan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1C4F23-E7C9-F039-DA3C-B69DA6EE4C20}"/>
              </a:ext>
            </a:extLst>
          </p:cNvPr>
          <p:cNvSpPr txBox="1"/>
          <p:nvPr/>
        </p:nvSpPr>
        <p:spPr>
          <a:xfrm>
            <a:off x="9183189" y="3302353"/>
            <a:ext cx="7925560" cy="442674"/>
          </a:xfrm>
          <a:prstGeom prst="roundRect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US" sz="20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19 dan 20 </a:t>
            </a:r>
            <a:r>
              <a:rPr lang="en-US" sz="20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Desember</a:t>
            </a:r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2022</a:t>
            </a:r>
          </a:p>
        </p:txBody>
      </p:sp>
      <p:sp>
        <p:nvSpPr>
          <p:cNvPr id="5" name="Footer Placeholder 6">
            <a:extLst>
              <a:ext uri="{FF2B5EF4-FFF2-40B4-BE49-F238E27FC236}">
                <a16:creationId xmlns:a16="http://schemas.microsoft.com/office/drawing/2014/main" id="{9F2996F2-005A-DFCE-D0E2-709592E96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005202-4EAA-1205-2E5C-5DCFA68ACE7C}"/>
              </a:ext>
            </a:extLst>
          </p:cNvPr>
          <p:cNvSpPr txBox="1"/>
          <p:nvPr/>
        </p:nvSpPr>
        <p:spPr>
          <a:xfrm>
            <a:off x="326437" y="938653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23</a:t>
            </a:r>
          </a:p>
        </p:txBody>
      </p:sp>
    </p:spTree>
    <p:extLst>
      <p:ext uri="{BB962C8B-B14F-4D97-AF65-F5344CB8AC3E}">
        <p14:creationId xmlns:p14="http://schemas.microsoft.com/office/powerpoint/2010/main" val="6320340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6">
            <a:extLst>
              <a:ext uri="{FF2B5EF4-FFF2-40B4-BE49-F238E27FC236}">
                <a16:creationId xmlns:a16="http://schemas.microsoft.com/office/drawing/2014/main" id="{BEA00922-3872-EE65-37C7-F239A45C7237}"/>
              </a:ext>
            </a:extLst>
          </p:cNvPr>
          <p:cNvSpPr/>
          <p:nvPr/>
        </p:nvSpPr>
        <p:spPr>
          <a:xfrm>
            <a:off x="10219509" y="2743200"/>
            <a:ext cx="7323908" cy="3978275"/>
          </a:xfrm>
          <a:prstGeom prst="rect">
            <a:avLst/>
          </a:prstGeom>
          <a:solidFill>
            <a:srgbClr val="F7F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0A7CA2DA-7662-4C77-E0CB-A03652DD644B}"/>
              </a:ext>
            </a:extLst>
          </p:cNvPr>
          <p:cNvSpPr/>
          <p:nvPr/>
        </p:nvSpPr>
        <p:spPr>
          <a:xfrm>
            <a:off x="744583" y="1985554"/>
            <a:ext cx="9170126" cy="6439989"/>
          </a:xfrm>
          <a:prstGeom prst="rect">
            <a:avLst/>
          </a:prstGeom>
          <a:solidFill>
            <a:srgbClr val="F7FB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 i="1" err="1">
                <a:latin typeface="Arial" panose="020B0604020202020204" pitchFamily="34" charset="0"/>
                <a:cs typeface="Arial" panose="020B0604020202020204" pitchFamily="34" charset="0"/>
              </a:rPr>
              <a:t>Voyant</a:t>
            </a:r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 Analysis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1713569" y="9656956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6BAF2B-3211-D52E-5AA1-7717616C080C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9C0C7D-6B1E-B0C3-FEAE-AD9B318ECCCE}"/>
              </a:ext>
            </a:extLst>
          </p:cNvPr>
          <p:cNvSpPr txBox="1"/>
          <p:nvPr/>
        </p:nvSpPr>
        <p:spPr>
          <a:xfrm>
            <a:off x="10552633" y="3291873"/>
            <a:ext cx="6184833" cy="442674"/>
          </a:xfrm>
          <a:prstGeom prst="roundRect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US" sz="20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18-20 </a:t>
            </a:r>
            <a:r>
              <a:rPr lang="en-US" sz="2000" b="1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Desember</a:t>
            </a:r>
            <a:r>
              <a:rPr lang="en-US" sz="20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2022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EE0629-BB5A-A89A-55D5-B48547804964}"/>
              </a:ext>
            </a:extLst>
          </p:cNvPr>
          <p:cNvSpPr txBox="1"/>
          <p:nvPr/>
        </p:nvSpPr>
        <p:spPr>
          <a:xfrm>
            <a:off x="10552634" y="3797248"/>
            <a:ext cx="6489633" cy="23436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Secara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keseluruhan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tanggal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18 - 20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Desember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2022,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terlihat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bahwa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topik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tweet yang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sering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dibicarakan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adalah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kemenangan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Argentina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atas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Prancis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dan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menjadi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juara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Piala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Dunia 2022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Messi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sebagai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pemain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yang paling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banyak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0" i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dibicarakan</a:t>
            </a:r>
            <a:r>
              <a:rPr lang="en-US" sz="2000" b="0" i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142A9264-D0A7-EDC2-5434-96C886EEC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0090" y="2501330"/>
            <a:ext cx="8057851" cy="52843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478891-4DAB-8B84-B918-04063102D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9F830D-FA08-A7ED-FE7D-BD168057C7C0}"/>
              </a:ext>
            </a:extLst>
          </p:cNvPr>
          <p:cNvSpPr txBox="1"/>
          <p:nvPr/>
        </p:nvSpPr>
        <p:spPr>
          <a:xfrm>
            <a:off x="326437" y="938653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24</a:t>
            </a:r>
          </a:p>
        </p:txBody>
      </p:sp>
    </p:spTree>
    <p:extLst>
      <p:ext uri="{BB962C8B-B14F-4D97-AF65-F5344CB8AC3E}">
        <p14:creationId xmlns:p14="http://schemas.microsoft.com/office/powerpoint/2010/main" val="1687974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E34BD8BE-A3E8-8831-0C75-DAAB0B85F2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2" r="28654" b="29259"/>
          <a:stretch/>
        </p:blipFill>
        <p:spPr>
          <a:xfrm>
            <a:off x="9359400" y="967815"/>
            <a:ext cx="4431538" cy="847861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0" y="-2"/>
            <a:ext cx="5352586" cy="10287001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>
                <a:latin typeface="Arial" panose="020B0604020202020204" pitchFamily="34" charset="0"/>
                <a:cs typeface="Arial" panose="020B0604020202020204" pitchFamily="34" charset="0"/>
              </a:rPr>
              <a:t>KESIMPULAN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EB3875C7-456A-C3DB-7F37-B4A551776D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8817" y="1873567"/>
            <a:ext cx="11175572" cy="653903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2200">
                <a:latin typeface="Arial"/>
                <a:cs typeface="Arial"/>
              </a:rPr>
              <a:t>Dari </a:t>
            </a:r>
            <a:r>
              <a:rPr lang="en-US" altLang="en-US" sz="2200" err="1">
                <a:latin typeface="Arial"/>
                <a:cs typeface="Arial"/>
              </a:rPr>
              <a:t>hasil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analisis-analisis</a:t>
            </a:r>
            <a:r>
              <a:rPr lang="en-US" altLang="en-US" sz="2200">
                <a:latin typeface="Arial"/>
                <a:cs typeface="Arial"/>
              </a:rPr>
              <a:t> yang </a:t>
            </a:r>
            <a:r>
              <a:rPr lang="en-US" altLang="en-US" sz="2200" err="1">
                <a:latin typeface="Arial"/>
                <a:cs typeface="Arial"/>
              </a:rPr>
              <a:t>telah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dilakukan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sebelumnya</a:t>
            </a:r>
            <a:r>
              <a:rPr lang="en-US" altLang="en-US" sz="2200">
                <a:latin typeface="Arial"/>
                <a:cs typeface="Arial"/>
              </a:rPr>
              <a:t>, </a:t>
            </a:r>
            <a:r>
              <a:rPr lang="en-US" altLang="en-US" sz="2200" err="1">
                <a:latin typeface="Arial"/>
                <a:cs typeface="Arial"/>
              </a:rPr>
              <a:t>dapat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disimpulkan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beberapa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poin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berikut</a:t>
            </a:r>
            <a:r>
              <a:rPr lang="en-US" altLang="en-US" sz="2200">
                <a:latin typeface="Arial"/>
                <a:cs typeface="Arial"/>
              </a:rPr>
              <a:t>:</a:t>
            </a:r>
          </a:p>
          <a:p>
            <a:pPr marL="0" marR="0" lvl="0" indent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2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200" err="1">
                <a:latin typeface="Arial"/>
                <a:cs typeface="Arial"/>
              </a:rPr>
              <a:t>Terdapat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kecenderungan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pengaruh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dari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keberadaan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media </a:t>
            </a:r>
            <a:r>
              <a:rPr lang="en-US" altLang="en-US" sz="2200">
                <a:latin typeface="Arial"/>
                <a:cs typeface="Arial"/>
              </a:rPr>
              <a:t>pada tweet, </a:t>
            </a:r>
            <a:r>
              <a:rPr lang="en-US" altLang="en-US" sz="2200" err="1">
                <a:latin typeface="Arial"/>
                <a:cs typeface="Arial"/>
              </a:rPr>
              <a:t>dengan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asumsi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faktor</a:t>
            </a:r>
            <a:r>
              <a:rPr lang="en-US" altLang="en-US" sz="2200">
                <a:latin typeface="Arial"/>
                <a:cs typeface="Arial"/>
              </a:rPr>
              <a:t> lain </a:t>
            </a:r>
            <a:r>
              <a:rPr lang="en-US" altLang="en-US" sz="2200" err="1">
                <a:latin typeface="Arial"/>
                <a:cs typeface="Arial"/>
              </a:rPr>
              <a:t>konstan</a:t>
            </a:r>
            <a:r>
              <a:rPr lang="en-US" altLang="en-US" sz="2200">
                <a:latin typeface="Arial"/>
                <a:cs typeface="Arial"/>
              </a:rPr>
              <a:t> (</a:t>
            </a:r>
            <a:r>
              <a:rPr lang="en-US" altLang="en-US" sz="2200" err="1">
                <a:latin typeface="Arial"/>
                <a:cs typeface="Arial"/>
              </a:rPr>
              <a:t>misalnya</a:t>
            </a:r>
            <a:r>
              <a:rPr lang="en-US" altLang="en-US" sz="2200">
                <a:latin typeface="Arial"/>
                <a:cs typeface="Arial"/>
              </a:rPr>
              <a:t>: </a:t>
            </a:r>
            <a:r>
              <a:rPr lang="en-US" altLang="en-US" sz="2200" err="1">
                <a:latin typeface="Arial"/>
                <a:cs typeface="Arial"/>
              </a:rPr>
              <a:t>popularitas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akun</a:t>
            </a:r>
            <a:r>
              <a:rPr lang="en-US" altLang="en-US" sz="2200">
                <a:latin typeface="Arial"/>
                <a:cs typeface="Arial"/>
              </a:rPr>
              <a:t>, </a:t>
            </a:r>
            <a:r>
              <a:rPr lang="en-US" altLang="en-US" sz="2200" err="1">
                <a:latin typeface="Arial"/>
                <a:cs typeface="Arial"/>
              </a:rPr>
              <a:t>jumlah</a:t>
            </a:r>
            <a:r>
              <a:rPr lang="en-US" altLang="en-US" sz="2200">
                <a:latin typeface="Arial"/>
                <a:cs typeface="Arial"/>
              </a:rPr>
              <a:t> followers, </a:t>
            </a:r>
            <a:r>
              <a:rPr lang="en-US" altLang="en-US" sz="2200" err="1">
                <a:latin typeface="Arial"/>
                <a:cs typeface="Arial"/>
              </a:rPr>
              <a:t>keaktifan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akun</a:t>
            </a:r>
            <a:r>
              <a:rPr lang="en-US" altLang="en-US" sz="2200">
                <a:latin typeface="Arial"/>
                <a:cs typeface="Arial"/>
              </a:rPr>
              <a:t>, </a:t>
            </a:r>
            <a:r>
              <a:rPr lang="en-US" altLang="en-US" sz="2200" err="1">
                <a:latin typeface="Arial"/>
                <a:cs typeface="Arial"/>
              </a:rPr>
              <a:t>dsb</a:t>
            </a:r>
            <a:r>
              <a:rPr lang="en-US" altLang="en-US" sz="2200">
                <a:latin typeface="Arial"/>
                <a:cs typeface="Arial"/>
              </a:rPr>
              <a:t>.)</a:t>
            </a: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endParaRPr lang="en-US" altLang="en-US" sz="22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lang="en-US" altLang="en-US" sz="2200" err="1">
                <a:latin typeface="Arial"/>
                <a:cs typeface="Arial"/>
              </a:rPr>
              <a:t>Diperoleh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dua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klaster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topik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utama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>
                <a:latin typeface="Arial"/>
                <a:cs typeface="Arial"/>
              </a:rPr>
              <a:t>yang </a:t>
            </a:r>
            <a:r>
              <a:rPr lang="en-US" altLang="en-US" sz="2200" err="1">
                <a:latin typeface="Arial"/>
                <a:cs typeface="Arial"/>
              </a:rPr>
              <a:t>diperbincangkan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mengenai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Piala</a:t>
            </a:r>
            <a:r>
              <a:rPr lang="en-US" altLang="en-US" sz="2200">
                <a:latin typeface="Arial"/>
                <a:cs typeface="Arial"/>
              </a:rPr>
              <a:t> Dunia 2022 Qatar</a:t>
            </a:r>
          </a:p>
          <a:p>
            <a:pPr marL="914400" lvl="1" indent="-4572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200" err="1">
                <a:latin typeface="Arial"/>
                <a:cs typeface="Arial"/>
              </a:rPr>
              <a:t>Topik</a:t>
            </a:r>
            <a:r>
              <a:rPr lang="en-US" altLang="en-US" sz="2200">
                <a:latin typeface="Arial"/>
                <a:cs typeface="Arial"/>
              </a:rPr>
              <a:t> 1: </a:t>
            </a:r>
            <a:r>
              <a:rPr lang="en-US" altLang="en-US" sz="2200" err="1">
                <a:latin typeface="Arial"/>
                <a:cs typeface="Arial"/>
              </a:rPr>
              <a:t>Cenderung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mengaitkan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ke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tokoh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sepak</a:t>
            </a:r>
            <a:r>
              <a:rPr lang="en-US" altLang="en-US" sz="2200">
                <a:latin typeface="Arial"/>
                <a:cs typeface="Arial"/>
              </a:rPr>
              <a:t> bola </a:t>
            </a:r>
            <a:r>
              <a:rPr lang="en-US" altLang="en-US" sz="2200" err="1">
                <a:latin typeface="Arial"/>
                <a:cs typeface="Arial"/>
              </a:rPr>
              <a:t>Prancis</a:t>
            </a:r>
            <a:r>
              <a:rPr lang="en-US" altLang="en-US" sz="2200">
                <a:latin typeface="Arial"/>
                <a:cs typeface="Arial"/>
              </a:rPr>
              <a:t>, </a:t>
            </a:r>
            <a:r>
              <a:rPr lang="en-US" altLang="en-US" sz="2200" err="1">
                <a:latin typeface="Arial"/>
                <a:cs typeface="Arial"/>
              </a:rPr>
              <a:t>yaitu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Kylian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Mbappe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dan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timnya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yang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gagal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memenangkan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juara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dunia</a:t>
            </a:r>
            <a:r>
              <a:rPr lang="en-US" altLang="en-US" sz="2200">
                <a:latin typeface="Arial"/>
                <a:cs typeface="Arial"/>
              </a:rPr>
              <a:t>.</a:t>
            </a:r>
          </a:p>
          <a:p>
            <a:pPr marL="914400" lvl="1" indent="-45720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</a:pPr>
            <a:r>
              <a:rPr lang="en-US" altLang="en-US" sz="2200" err="1">
                <a:latin typeface="Arial"/>
                <a:cs typeface="Arial"/>
              </a:rPr>
              <a:t>Topik</a:t>
            </a:r>
            <a:r>
              <a:rPr lang="en-US" altLang="en-US" sz="2200">
                <a:latin typeface="Arial"/>
                <a:cs typeface="Arial"/>
              </a:rPr>
              <a:t> 2: </a:t>
            </a:r>
            <a:r>
              <a:rPr lang="en-US" altLang="en-US" sz="2200" err="1">
                <a:latin typeface="Arial"/>
                <a:cs typeface="Arial"/>
              </a:rPr>
              <a:t>Cenderung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mengaitkan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err="1">
                <a:latin typeface="Arial"/>
                <a:cs typeface="Arial"/>
              </a:rPr>
              <a:t>ke</a:t>
            </a:r>
            <a:r>
              <a:rPr lang="en-US" altLang="en-US" sz="2200"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0C600C"/>
                </a:solidFill>
                <a:latin typeface="Arial"/>
                <a:cs typeface="Arial"/>
              </a:rPr>
              <a:t>tim</a:t>
            </a:r>
            <a:r>
              <a:rPr lang="en-US" altLang="en-US" sz="2200" b="1">
                <a:solidFill>
                  <a:srgbClr val="0C600C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sepak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bola Argentina yang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berhasil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memperoleh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err="1">
                <a:solidFill>
                  <a:srgbClr val="13613E"/>
                </a:solidFill>
                <a:latin typeface="Arial"/>
                <a:cs typeface="Arial"/>
              </a:rPr>
              <a:t>juara</a:t>
            </a:r>
            <a:r>
              <a:rPr lang="en-US" altLang="en-US" sz="2200" b="1">
                <a:solidFill>
                  <a:srgbClr val="13613E"/>
                </a:solidFill>
                <a:latin typeface="Arial"/>
                <a:cs typeface="Arial"/>
              </a:rPr>
              <a:t> dunia</a:t>
            </a:r>
            <a:r>
              <a:rPr lang="en-US" altLang="en-US" sz="2200" b="1">
                <a:solidFill>
                  <a:srgbClr val="0C600C"/>
                </a:solidFill>
                <a:latin typeface="Arial"/>
                <a:cs typeface="Arial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6C4E33-F2BB-53AA-1FC2-296C889B0742}"/>
              </a:ext>
            </a:extLst>
          </p:cNvPr>
          <p:cNvSpPr txBox="1"/>
          <p:nvPr/>
        </p:nvSpPr>
        <p:spPr>
          <a:xfrm>
            <a:off x="5732135" y="214707"/>
            <a:ext cx="12362508" cy="365126"/>
          </a:xfrm>
          <a:prstGeom prst="roundRect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endParaRPr 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F3E0EA-B6E7-157D-9C97-7C6431398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A39A9B8-4F86-8688-3FB3-6124874AD322}"/>
              </a:ext>
            </a:extLst>
          </p:cNvPr>
          <p:cNvSpPr txBox="1"/>
          <p:nvPr/>
        </p:nvSpPr>
        <p:spPr>
          <a:xfrm>
            <a:off x="15182430" y="9133690"/>
            <a:ext cx="3145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E24EE23-27A1-2C7F-6F09-5D0B7853BB49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400"/>
              <a:t>25</a:t>
            </a:r>
          </a:p>
        </p:txBody>
      </p:sp>
    </p:spTree>
    <p:extLst>
      <p:ext uri="{BB962C8B-B14F-4D97-AF65-F5344CB8AC3E}">
        <p14:creationId xmlns:p14="http://schemas.microsoft.com/office/powerpoint/2010/main" val="28662085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E34BD8BE-A3E8-8831-0C75-DAAB0B85F2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2" r="28654" b="29259"/>
          <a:stretch/>
        </p:blipFill>
        <p:spPr>
          <a:xfrm>
            <a:off x="9359400" y="967815"/>
            <a:ext cx="4431538" cy="847861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0" y="-2"/>
            <a:ext cx="5352586" cy="10287001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>
                <a:latin typeface="Arial" panose="020B0604020202020204" pitchFamily="34" charset="0"/>
                <a:cs typeface="Arial" panose="020B0604020202020204" pitchFamily="34" charset="0"/>
              </a:rPr>
              <a:t>KESIMPULAN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EB3875C7-456A-C3DB-7F37-B4A551776D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8817" y="1873567"/>
            <a:ext cx="11175572" cy="653903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lang="en-US" altLang="en-US" sz="2200" dirty="0">
                <a:latin typeface="Arial"/>
                <a:cs typeface="Arial"/>
              </a:rPr>
              <a:t>Dari </a:t>
            </a:r>
            <a:r>
              <a:rPr lang="en-US" altLang="en-US" sz="2200" dirty="0" err="1">
                <a:latin typeface="Arial"/>
                <a:cs typeface="Arial"/>
              </a:rPr>
              <a:t>hasil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visualisasi</a:t>
            </a:r>
            <a:r>
              <a:rPr lang="en-US" altLang="en-US" sz="2200" dirty="0">
                <a:latin typeface="Arial"/>
                <a:cs typeface="Arial"/>
              </a:rPr>
              <a:t> Gephi, </a:t>
            </a:r>
            <a:r>
              <a:rPr lang="en-US" altLang="en-US" sz="2200" dirty="0" err="1">
                <a:latin typeface="Arial"/>
                <a:cs typeface="Arial"/>
              </a:rPr>
              <a:t>diperoleh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dua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klaster</a:t>
            </a:r>
            <a:r>
              <a:rPr lang="en-US" altLang="en-US" sz="2200" dirty="0">
                <a:latin typeface="Arial"/>
                <a:cs typeface="Arial"/>
              </a:rPr>
              <a:t>, di mana </a:t>
            </a:r>
            <a:r>
              <a:rPr lang="en-US" altLang="en-US" sz="2200" dirty="0" err="1">
                <a:latin typeface="Arial"/>
                <a:cs typeface="Arial"/>
              </a:rPr>
              <a:t>tiap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klaster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memiliki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satu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akun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pengguna</a:t>
            </a:r>
            <a:r>
              <a:rPr lang="en-US" altLang="en-US" sz="2200" dirty="0">
                <a:latin typeface="Arial"/>
                <a:cs typeface="Arial"/>
              </a:rPr>
              <a:t> yang </a:t>
            </a:r>
            <a:r>
              <a:rPr lang="en-US" altLang="en-US" sz="2200" dirty="0" err="1">
                <a:latin typeface="Arial"/>
                <a:cs typeface="Arial"/>
              </a:rPr>
              <a:t>sering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disebut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dalam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i="1" dirty="0">
                <a:latin typeface="Arial"/>
                <a:cs typeface="Arial"/>
              </a:rPr>
              <a:t>tweet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pengguna</a:t>
            </a:r>
            <a:r>
              <a:rPr lang="en-US" altLang="en-US" sz="2200" dirty="0">
                <a:latin typeface="Arial"/>
                <a:cs typeface="Arial"/>
              </a:rPr>
              <a:t> lain.</a:t>
            </a:r>
            <a:endParaRPr lang="en-US" alt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49045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200" i="1" dirty="0">
                <a:latin typeface="Arial"/>
                <a:cs typeface="Arial"/>
              </a:rPr>
              <a:t>tweet</a:t>
            </a:r>
            <a:r>
              <a:rPr lang="en-US" altLang="en-US" sz="2200" dirty="0">
                <a:latin typeface="Arial"/>
                <a:cs typeface="Arial"/>
              </a:rPr>
              <a:t> yang </a:t>
            </a:r>
            <a:r>
              <a:rPr lang="en-US" altLang="en-US" sz="2200" dirty="0" err="1">
                <a:latin typeface="Arial"/>
                <a:cs typeface="Arial"/>
              </a:rPr>
              <a:t>menyebut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pengguna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solidFill>
                  <a:srgbClr val="13613E"/>
                </a:solidFill>
                <a:latin typeface="Arial"/>
                <a:cs typeface="Arial"/>
              </a:rPr>
              <a:t>idextratime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cenderung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membahas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mengenai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opini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terhadap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Piala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Dunia 2022 Qatar</a:t>
            </a:r>
            <a:r>
              <a:rPr lang="en-US" altLang="en-US" sz="2200" dirty="0">
                <a:latin typeface="Arial"/>
                <a:cs typeface="Arial"/>
              </a:rPr>
              <a:t> (</a:t>
            </a:r>
            <a:r>
              <a:rPr lang="en-US" altLang="en-US" sz="2200" dirty="0" err="1">
                <a:latin typeface="Arial"/>
                <a:cs typeface="Arial"/>
              </a:rPr>
              <a:t>pemain</a:t>
            </a:r>
            <a:r>
              <a:rPr lang="en-US" altLang="en-US" sz="2200" dirty="0">
                <a:latin typeface="Arial"/>
                <a:cs typeface="Arial"/>
              </a:rPr>
              <a:t>, </a:t>
            </a:r>
            <a:r>
              <a:rPr lang="en-US" altLang="en-US" sz="2200" dirty="0" err="1">
                <a:latin typeface="Arial"/>
                <a:cs typeface="Arial"/>
              </a:rPr>
              <a:t>permainan</a:t>
            </a:r>
            <a:r>
              <a:rPr lang="en-US" altLang="en-US" sz="2200" dirty="0">
                <a:latin typeface="Arial"/>
                <a:cs typeface="Arial"/>
              </a:rPr>
              <a:t>, </a:t>
            </a:r>
            <a:r>
              <a:rPr lang="en-US" altLang="en-US" sz="2200" dirty="0" err="1">
                <a:latin typeface="Arial"/>
                <a:cs typeface="Arial"/>
              </a:rPr>
              <a:t>dsb</a:t>
            </a:r>
            <a:r>
              <a:rPr lang="en-US" altLang="en-US" sz="2200" dirty="0">
                <a:latin typeface="Arial"/>
                <a:cs typeface="Arial"/>
              </a:rPr>
              <a:t>.) </a:t>
            </a:r>
            <a:r>
              <a:rPr lang="en-US" altLang="en-US" sz="2200" dirty="0" err="1">
                <a:latin typeface="Arial"/>
                <a:cs typeface="Arial"/>
              </a:rPr>
              <a:t>dengan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penyampaian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i="1" dirty="0">
                <a:latin typeface="Arial"/>
                <a:cs typeface="Arial"/>
              </a:rPr>
              <a:t>tweet</a:t>
            </a:r>
            <a:r>
              <a:rPr lang="en-US" altLang="en-US" sz="2200" dirty="0">
                <a:latin typeface="Arial"/>
                <a:cs typeface="Arial"/>
              </a:rPr>
              <a:t> yang </a:t>
            </a:r>
            <a:r>
              <a:rPr lang="en-US" altLang="en-US" sz="2200" dirty="0" err="1">
                <a:latin typeface="Arial"/>
                <a:cs typeface="Arial"/>
              </a:rPr>
              <a:t>bersifat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lebih</a:t>
            </a:r>
            <a:r>
              <a:rPr lang="en-US" altLang="en-US" sz="2200" dirty="0">
                <a:latin typeface="Arial"/>
                <a:cs typeface="Arial"/>
              </a:rPr>
              <a:t> informal.</a:t>
            </a:r>
          </a:p>
          <a:p>
            <a:pPr marL="1249045" marR="0" lvl="0" indent="-3429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200" i="1" dirty="0">
                <a:latin typeface="Arial"/>
                <a:cs typeface="Arial"/>
              </a:rPr>
              <a:t>tweet</a:t>
            </a:r>
            <a:r>
              <a:rPr lang="en-US" altLang="en-US" sz="2200" dirty="0">
                <a:latin typeface="Arial"/>
                <a:cs typeface="Arial"/>
              </a:rPr>
              <a:t> yang </a:t>
            </a:r>
            <a:r>
              <a:rPr lang="en-US" altLang="en-US" sz="2200" dirty="0" err="1">
                <a:latin typeface="Arial"/>
                <a:cs typeface="Arial"/>
              </a:rPr>
              <a:t>menyebut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pengguna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solidFill>
                  <a:srgbClr val="13613E"/>
                </a:solidFill>
                <a:latin typeface="Arial"/>
                <a:cs typeface="Arial"/>
              </a:rPr>
              <a:t>FIFAWorldCup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cenderung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berisi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informasi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atau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berita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mengenai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Piala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Dunia 2022 Qatar </a:t>
            </a:r>
            <a:r>
              <a:rPr lang="en-US" altLang="en-US" sz="2200" dirty="0">
                <a:latin typeface="Arial"/>
                <a:cs typeface="Arial"/>
              </a:rPr>
              <a:t>yang </a:t>
            </a:r>
            <a:r>
              <a:rPr lang="en-US" altLang="en-US" sz="2200" dirty="0" err="1">
                <a:latin typeface="Arial"/>
                <a:cs typeface="Arial"/>
              </a:rPr>
              <a:t>pernyampaiannya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bersifat</a:t>
            </a:r>
            <a:r>
              <a:rPr lang="en-US" altLang="en-US" sz="2200" dirty="0">
                <a:latin typeface="Arial"/>
                <a:cs typeface="Arial"/>
              </a:rPr>
              <a:t> semi-formal </a:t>
            </a:r>
            <a:r>
              <a:rPr lang="en-US" altLang="en-US" sz="2200" dirty="0" err="1">
                <a:latin typeface="Arial"/>
                <a:cs typeface="Arial"/>
              </a:rPr>
              <a:t>hingga</a:t>
            </a:r>
            <a:r>
              <a:rPr lang="en-US" altLang="en-US" sz="2200" dirty="0">
                <a:latin typeface="Arial"/>
                <a:cs typeface="Arial"/>
              </a:rPr>
              <a:t> formal.</a:t>
            </a:r>
          </a:p>
          <a:p>
            <a:pPr marL="906145" marR="0" lvl="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n-US" alt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marR="0" lvl="0" indent="-457200" algn="just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4"/>
              <a:tabLst/>
            </a:pPr>
            <a:r>
              <a:rPr lang="en-US" altLang="en-US" sz="2200" dirty="0">
                <a:latin typeface="Arial"/>
                <a:cs typeface="Arial"/>
              </a:rPr>
              <a:t>Dari </a:t>
            </a:r>
            <a:r>
              <a:rPr lang="en-US" altLang="en-US" sz="2200" dirty="0" err="1">
                <a:latin typeface="Arial"/>
                <a:cs typeface="Arial"/>
              </a:rPr>
              <a:t>hasil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i="1" dirty="0" err="1">
                <a:latin typeface="Arial"/>
                <a:cs typeface="Arial"/>
              </a:rPr>
              <a:t>Voyant</a:t>
            </a:r>
            <a:r>
              <a:rPr lang="en-US" altLang="en-US" sz="2200" i="1" dirty="0">
                <a:latin typeface="Arial"/>
                <a:cs typeface="Arial"/>
              </a:rPr>
              <a:t> Analysis</a:t>
            </a:r>
            <a:r>
              <a:rPr lang="en-US" altLang="en-US" sz="2200" dirty="0">
                <a:latin typeface="Arial"/>
                <a:cs typeface="Arial"/>
              </a:rPr>
              <a:t>, </a:t>
            </a:r>
            <a:r>
              <a:rPr lang="en-US" altLang="en-US" sz="2200" dirty="0" err="1">
                <a:latin typeface="Arial"/>
                <a:cs typeface="Arial"/>
              </a:rPr>
              <a:t>diperoleh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dari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tanggal</a:t>
            </a:r>
            <a:r>
              <a:rPr lang="en-US" altLang="en-US" sz="2200" dirty="0">
                <a:latin typeface="Arial"/>
                <a:cs typeface="Arial"/>
              </a:rPr>
              <a:t> 18 - 20 </a:t>
            </a:r>
            <a:r>
              <a:rPr lang="en-US" altLang="en-US" sz="2200" dirty="0" err="1">
                <a:latin typeface="Arial"/>
                <a:cs typeface="Arial"/>
              </a:rPr>
              <a:t>Desember</a:t>
            </a:r>
            <a:r>
              <a:rPr lang="en-US" altLang="en-US" sz="2200" dirty="0">
                <a:latin typeface="Arial"/>
                <a:cs typeface="Arial"/>
              </a:rPr>
              <a:t> 2022, </a:t>
            </a:r>
            <a:r>
              <a:rPr lang="en-US" altLang="en-US" sz="2200" dirty="0" err="1">
                <a:latin typeface="Arial"/>
                <a:cs typeface="Arial"/>
              </a:rPr>
              <a:t>terlihat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bahwa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topik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i="1" dirty="0">
                <a:solidFill>
                  <a:srgbClr val="13613E"/>
                </a:solidFill>
                <a:latin typeface="Arial"/>
                <a:cs typeface="Arial"/>
              </a:rPr>
              <a:t>tweet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yang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sering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dibicarakan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adalah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kemenangan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Argentina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atas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b="1" dirty="0" err="1">
                <a:solidFill>
                  <a:srgbClr val="13613E"/>
                </a:solidFill>
                <a:latin typeface="Arial"/>
                <a:cs typeface="Arial"/>
              </a:rPr>
              <a:t>Prancis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 </a:t>
            </a:r>
            <a:r>
              <a:rPr lang="en-US" altLang="en-US" sz="2200" dirty="0">
                <a:latin typeface="Arial"/>
                <a:cs typeface="Arial"/>
              </a:rPr>
              <a:t>dan </a:t>
            </a:r>
            <a:r>
              <a:rPr lang="en-US" altLang="en-US" sz="2200" dirty="0" err="1">
                <a:latin typeface="Arial"/>
                <a:cs typeface="Arial"/>
              </a:rPr>
              <a:t>menjadi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juara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Piala</a:t>
            </a:r>
            <a:r>
              <a:rPr lang="en-US" altLang="en-US" sz="2200" dirty="0">
                <a:latin typeface="Arial"/>
                <a:cs typeface="Arial"/>
              </a:rPr>
              <a:t> Dunia 2022 Qatar </a:t>
            </a:r>
            <a:r>
              <a:rPr lang="en-US" altLang="en-US" sz="2200" dirty="0" err="1">
                <a:latin typeface="Arial"/>
                <a:cs typeface="Arial"/>
              </a:rPr>
              <a:t>dengan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Messi </a:t>
            </a:r>
            <a:r>
              <a:rPr lang="en-US" altLang="en-US" sz="2200" dirty="0" err="1">
                <a:latin typeface="Arial"/>
                <a:cs typeface="Arial"/>
              </a:rPr>
              <a:t>sebagai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pemain</a:t>
            </a:r>
            <a:r>
              <a:rPr lang="en-US" altLang="en-US" sz="2200" dirty="0">
                <a:latin typeface="Arial"/>
                <a:cs typeface="Arial"/>
              </a:rPr>
              <a:t> yang paling </a:t>
            </a:r>
            <a:r>
              <a:rPr lang="en-US" altLang="en-US" sz="2200" dirty="0" err="1">
                <a:latin typeface="Arial"/>
                <a:cs typeface="Arial"/>
              </a:rPr>
              <a:t>banyak</a:t>
            </a:r>
            <a:r>
              <a:rPr lang="en-US" altLang="en-US" sz="2200" dirty="0">
                <a:latin typeface="Arial"/>
                <a:cs typeface="Arial"/>
              </a:rPr>
              <a:t> </a:t>
            </a:r>
            <a:r>
              <a:rPr lang="en-US" altLang="en-US" sz="2200" dirty="0" err="1">
                <a:latin typeface="Arial"/>
                <a:cs typeface="Arial"/>
              </a:rPr>
              <a:t>dibicarakan</a:t>
            </a:r>
            <a:r>
              <a:rPr lang="en-US" altLang="en-US" sz="2200" b="1" dirty="0">
                <a:solidFill>
                  <a:srgbClr val="13613E"/>
                </a:solidFill>
                <a:latin typeface="Arial"/>
                <a:cs typeface="Arial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6C4E33-F2BB-53AA-1FC2-296C889B0742}"/>
              </a:ext>
            </a:extLst>
          </p:cNvPr>
          <p:cNvSpPr txBox="1"/>
          <p:nvPr/>
        </p:nvSpPr>
        <p:spPr>
          <a:xfrm>
            <a:off x="5732135" y="214707"/>
            <a:ext cx="12362508" cy="365126"/>
          </a:xfrm>
          <a:prstGeom prst="roundRect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endParaRPr lang="en-US" sz="2000" b="1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F3E0EA-B6E7-157D-9C97-7C6431398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EB703E-74D4-BD1D-C0D0-7C5034FC11AA}"/>
              </a:ext>
            </a:extLst>
          </p:cNvPr>
          <p:cNvSpPr txBox="1"/>
          <p:nvPr/>
        </p:nvSpPr>
        <p:spPr>
          <a:xfrm>
            <a:off x="15182430" y="9133690"/>
            <a:ext cx="3145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A228E48-19AD-F6A8-7364-FE9E0D3EEB33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4400"/>
              <a:t>26</a:t>
            </a:r>
          </a:p>
        </p:txBody>
      </p:sp>
    </p:spTree>
    <p:extLst>
      <p:ext uri="{BB962C8B-B14F-4D97-AF65-F5344CB8AC3E}">
        <p14:creationId xmlns:p14="http://schemas.microsoft.com/office/powerpoint/2010/main" val="34831983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>
            <a:extLst>
              <a:ext uri="{FF2B5EF4-FFF2-40B4-BE49-F238E27FC236}">
                <a16:creationId xmlns:a16="http://schemas.microsoft.com/office/drawing/2014/main" id="{B57A57B2-0F05-1969-5AE0-4A05C960D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0" b="89906" l="4399" r="95015">
                        <a14:foregroundMark x1="30108" y1="29610" x2="30108" y2="29610"/>
                        <a14:foregroundMark x1="92571" y1="52894" x2="91007" y2="66487"/>
                        <a14:foregroundMark x1="93939" y1="67699" x2="91398" y2="67699"/>
                        <a14:foregroundMark x1="95112" y1="55182" x2="93451" y2="55182"/>
                        <a14:foregroundMark x1="7429" y1="59892" x2="8993" y2="62988"/>
                        <a14:foregroundMark x1="7429" y1="71198" x2="4399" y2="71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03" y="-1497744"/>
            <a:ext cx="18288000" cy="132824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 rot="5400000">
            <a:off x="7188633" y="-4000501"/>
            <a:ext cx="3910733" cy="18288002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sz="4800" b="1" i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3E762C-6129-D1F7-C942-51D2C4859287}"/>
              </a:ext>
            </a:extLst>
          </p:cNvPr>
          <p:cNvSpPr txBox="1"/>
          <p:nvPr/>
        </p:nvSpPr>
        <p:spPr>
          <a:xfrm>
            <a:off x="5142943" y="4589502"/>
            <a:ext cx="804672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Terima</a:t>
            </a:r>
            <a:r>
              <a:rPr lang="en-US" sz="66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600" b="1" i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kasih</a:t>
            </a:r>
            <a:r>
              <a:rPr lang="en-US" sz="66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!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0F6654E3-CED2-CDFF-7163-7DABD9AC6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8FC313-DEB1-F40B-93F7-990F87102DD6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851030-43DD-E4AE-5D0F-7550AB1A88C7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5724340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4">
            <a:extLst>
              <a:ext uri="{FF2B5EF4-FFF2-40B4-BE49-F238E27FC236}">
                <a16:creationId xmlns:a16="http://schemas.microsoft.com/office/drawing/2014/main" id="{E5A07278-DAC1-8E4C-5C33-50D6BFD3CF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960" b="89906" l="4399" r="95015">
                        <a14:foregroundMark x1="30108" y1="29610" x2="30108" y2="29610"/>
                        <a14:foregroundMark x1="92571" y1="52894" x2="91007" y2="66487"/>
                        <a14:foregroundMark x1="93939" y1="67699" x2="91398" y2="67699"/>
                        <a14:foregroundMark x1="95112" y1="55182" x2="93451" y2="55182"/>
                        <a14:foregroundMark x1="7429" y1="59892" x2="8993" y2="62988"/>
                        <a14:foregroundMark x1="7429" y1="71198" x2="4399" y2="7187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-1497744"/>
            <a:ext cx="18288000" cy="1328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-1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498FEB4-D5B9-0AAF-03BD-D323B01BDE94}"/>
              </a:ext>
            </a:extLst>
          </p:cNvPr>
          <p:cNvSpPr/>
          <p:nvPr/>
        </p:nvSpPr>
        <p:spPr>
          <a:xfrm>
            <a:off x="9852" y="9743220"/>
            <a:ext cx="16596734" cy="33453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48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BD625A5-5C67-97B0-FFAD-E939E390D8C7}"/>
              </a:ext>
            </a:extLst>
          </p:cNvPr>
          <p:cNvSpPr txBox="1"/>
          <p:nvPr/>
        </p:nvSpPr>
        <p:spPr>
          <a:xfrm>
            <a:off x="15164634" y="9077093"/>
            <a:ext cx="32092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Kelompok</a:t>
            </a:r>
            <a:r>
              <a:rPr lang="en-US" dirty="0"/>
              <a:t> 2 – UAS Data Mining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F35F41-6E6B-F5BB-F41A-3C6E280862F6}"/>
              </a:ext>
            </a:extLst>
          </p:cNvPr>
          <p:cNvSpPr txBox="1"/>
          <p:nvPr/>
        </p:nvSpPr>
        <p:spPr>
          <a:xfrm>
            <a:off x="932980" y="3360528"/>
            <a:ext cx="1092819" cy="1168539"/>
          </a:xfrm>
          <a:prstGeom prst="ellipse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6E7767-DC48-3A97-9DA2-DD6C93EA1BE1}"/>
              </a:ext>
            </a:extLst>
          </p:cNvPr>
          <p:cNvSpPr txBox="1"/>
          <p:nvPr/>
        </p:nvSpPr>
        <p:spPr>
          <a:xfrm>
            <a:off x="932979" y="4830039"/>
            <a:ext cx="1092819" cy="1168539"/>
          </a:xfrm>
          <a:prstGeom prst="ellipse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83C5AC-A218-D8E9-4B5B-AF402E0D5188}"/>
              </a:ext>
            </a:extLst>
          </p:cNvPr>
          <p:cNvSpPr txBox="1"/>
          <p:nvPr/>
        </p:nvSpPr>
        <p:spPr>
          <a:xfrm>
            <a:off x="932978" y="6293636"/>
            <a:ext cx="1092819" cy="1168539"/>
          </a:xfrm>
          <a:prstGeom prst="ellipse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04E15DCB-749D-899E-93DD-21B392CA8788}"/>
              </a:ext>
            </a:extLst>
          </p:cNvPr>
          <p:cNvSpPr/>
          <p:nvPr/>
        </p:nvSpPr>
        <p:spPr>
          <a:xfrm>
            <a:off x="2230246" y="2074925"/>
            <a:ext cx="6200076" cy="803738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Rumusan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Masalah</a:t>
            </a:r>
            <a:endParaRPr 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67E6CD-136C-8236-1008-7F574F353571}"/>
              </a:ext>
            </a:extLst>
          </p:cNvPr>
          <p:cNvSpPr/>
          <p:nvPr/>
        </p:nvSpPr>
        <p:spPr>
          <a:xfrm>
            <a:off x="2230246" y="3538522"/>
            <a:ext cx="6200076" cy="803738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Batasan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Masalah</a:t>
            </a:r>
            <a:endParaRPr 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2FAEC20-6390-457F-36E2-F730DB76A9C2}"/>
              </a:ext>
            </a:extLst>
          </p:cNvPr>
          <p:cNvSpPr/>
          <p:nvPr/>
        </p:nvSpPr>
        <p:spPr>
          <a:xfrm>
            <a:off x="2230246" y="5002119"/>
            <a:ext cx="6200076" cy="803738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Tujuan</a:t>
            </a:r>
            <a:endParaRPr 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6130FA9F-B4FE-973D-AE9F-AE0ED9D22C35}"/>
              </a:ext>
            </a:extLst>
          </p:cNvPr>
          <p:cNvSpPr/>
          <p:nvPr/>
        </p:nvSpPr>
        <p:spPr>
          <a:xfrm>
            <a:off x="2230246" y="6471630"/>
            <a:ext cx="6200076" cy="803738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EB51C20-0CA2-0CB4-876C-2AE68314B368}"/>
              </a:ext>
            </a:extLst>
          </p:cNvPr>
          <p:cNvSpPr txBox="1"/>
          <p:nvPr/>
        </p:nvSpPr>
        <p:spPr>
          <a:xfrm>
            <a:off x="9314984" y="7797302"/>
            <a:ext cx="1092819" cy="1081980"/>
          </a:xfrm>
          <a:prstGeom prst="ellipse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b="1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90DB2F2-F981-83ED-F2C0-3DD49CF6B378}"/>
              </a:ext>
            </a:extLst>
          </p:cNvPr>
          <p:cNvSpPr txBox="1"/>
          <p:nvPr/>
        </p:nvSpPr>
        <p:spPr>
          <a:xfrm>
            <a:off x="9314980" y="1896931"/>
            <a:ext cx="1092819" cy="1168539"/>
          </a:xfrm>
          <a:prstGeom prst="ellipse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84F5C0-7E6E-55F7-3202-B383EF7DDCA8}"/>
              </a:ext>
            </a:extLst>
          </p:cNvPr>
          <p:cNvSpPr txBox="1"/>
          <p:nvPr/>
        </p:nvSpPr>
        <p:spPr>
          <a:xfrm>
            <a:off x="9314979" y="3366442"/>
            <a:ext cx="1092819" cy="1168539"/>
          </a:xfrm>
          <a:prstGeom prst="ellipse">
            <a:avLst/>
          </a:prstGeom>
          <a:solidFill>
            <a:srgbClr val="13613E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800" b="1">
                <a:solidFill>
                  <a:schemeClr val="bg1"/>
                </a:solidFill>
                <a:cs typeface="Calibri"/>
              </a:rPr>
              <a:t> 7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E69BAD-CEB3-6A14-73EB-815DC965004E}"/>
              </a:ext>
            </a:extLst>
          </p:cNvPr>
          <p:cNvSpPr txBox="1"/>
          <p:nvPr/>
        </p:nvSpPr>
        <p:spPr>
          <a:xfrm>
            <a:off x="9314978" y="4830039"/>
            <a:ext cx="1092819" cy="1168539"/>
          </a:xfrm>
          <a:prstGeom prst="ellipse">
            <a:avLst/>
          </a:prstGeom>
          <a:solidFill>
            <a:srgbClr val="13613E"/>
          </a:solidFill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800" b="1">
                <a:solidFill>
                  <a:srgbClr val="FFFFFF"/>
                </a:solidFill>
                <a:cs typeface="Calibri"/>
              </a:rPr>
              <a:t> 8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ED758CA-4DEC-80AA-3150-7B3CB1AF357C}"/>
              </a:ext>
            </a:extLst>
          </p:cNvPr>
          <p:cNvSpPr/>
          <p:nvPr/>
        </p:nvSpPr>
        <p:spPr>
          <a:xfrm>
            <a:off x="10612246" y="7975296"/>
            <a:ext cx="6200076" cy="803738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Kesimpulan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8064FD7-9446-0847-A7A8-B59E10C476A0}"/>
              </a:ext>
            </a:extLst>
          </p:cNvPr>
          <p:cNvSpPr/>
          <p:nvPr/>
        </p:nvSpPr>
        <p:spPr>
          <a:xfrm>
            <a:off x="10612246" y="2074925"/>
            <a:ext cx="6200076" cy="803738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Exploratory Data Analysis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(EDA)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7A4BA209-8101-B30B-4CAA-9F4D67742220}"/>
              </a:ext>
            </a:extLst>
          </p:cNvPr>
          <p:cNvSpPr/>
          <p:nvPr/>
        </p:nvSpPr>
        <p:spPr>
          <a:xfrm>
            <a:off x="10612246" y="3538522"/>
            <a:ext cx="6200076" cy="803738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Topic Modelling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18A0EAC6-A361-D752-2028-988D17748C50}"/>
              </a:ext>
            </a:extLst>
          </p:cNvPr>
          <p:cNvSpPr/>
          <p:nvPr/>
        </p:nvSpPr>
        <p:spPr>
          <a:xfrm>
            <a:off x="10612246" y="5008033"/>
            <a:ext cx="6200076" cy="803738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i="1" dirty="0">
                <a:latin typeface="Arial" panose="020B0604020202020204" pitchFamily="34" charset="0"/>
                <a:cs typeface="Arial" panose="020B0604020202020204" pitchFamily="34" charset="0"/>
              </a:rPr>
              <a:t>Social Network Analysis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(SNA)</a:t>
            </a:r>
            <a:endParaRPr lang="en-US" sz="2400" b="1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47199E-7823-3E2D-CEE8-C3FA84A02015}"/>
              </a:ext>
            </a:extLst>
          </p:cNvPr>
          <p:cNvSpPr txBox="1"/>
          <p:nvPr/>
        </p:nvSpPr>
        <p:spPr>
          <a:xfrm>
            <a:off x="932984" y="7760025"/>
            <a:ext cx="1092819" cy="1168539"/>
          </a:xfrm>
          <a:prstGeom prst="ellipse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153A16CC-425C-E127-76B8-E3D0422F61F6}"/>
              </a:ext>
            </a:extLst>
          </p:cNvPr>
          <p:cNvSpPr/>
          <p:nvPr/>
        </p:nvSpPr>
        <p:spPr>
          <a:xfrm>
            <a:off x="2230246" y="7938019"/>
            <a:ext cx="6200076" cy="803738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i="1">
                <a:latin typeface="Arial" panose="020B0604020202020204" pitchFamily="34" charset="0"/>
                <a:cs typeface="Arial" panose="020B0604020202020204" pitchFamily="34" charset="0"/>
              </a:rPr>
              <a:t>Preprocessing 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A0AACD-F54E-35B9-D906-ECC90ABA6F50}"/>
              </a:ext>
            </a:extLst>
          </p:cNvPr>
          <p:cNvSpPr txBox="1"/>
          <p:nvPr/>
        </p:nvSpPr>
        <p:spPr>
          <a:xfrm>
            <a:off x="9314984" y="6293636"/>
            <a:ext cx="1092819" cy="1168539"/>
          </a:xfrm>
          <a:prstGeom prst="ellipse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9202CFCE-BAEC-4C51-6911-7FC38A86D5E1}"/>
              </a:ext>
            </a:extLst>
          </p:cNvPr>
          <p:cNvSpPr/>
          <p:nvPr/>
        </p:nvSpPr>
        <p:spPr>
          <a:xfrm>
            <a:off x="10612246" y="6471630"/>
            <a:ext cx="6200076" cy="803738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sz="2400" b="1" i="1"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  <a:endParaRPr 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7C4D812-ECE2-A99B-64E4-F5BF87A62A40}"/>
              </a:ext>
            </a:extLst>
          </p:cNvPr>
          <p:cNvSpPr txBox="1"/>
          <p:nvPr/>
        </p:nvSpPr>
        <p:spPr>
          <a:xfrm>
            <a:off x="932978" y="1899655"/>
            <a:ext cx="1092819" cy="1168539"/>
          </a:xfrm>
          <a:prstGeom prst="ellipse">
            <a:avLst/>
          </a:prstGeom>
          <a:solidFill>
            <a:srgbClr val="13613E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94C4741-A192-5BB7-4241-BD8478B89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b="1"/>
              <a:t>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B320598-FAF5-4DC3-EE6E-1DD91CB6DC18}"/>
              </a:ext>
            </a:extLst>
          </p:cNvPr>
          <p:cNvSpPr txBox="1"/>
          <p:nvPr/>
        </p:nvSpPr>
        <p:spPr>
          <a:xfrm>
            <a:off x="17126380" y="9451233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2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ogo&#10;&#10;Description automatically generated">
            <a:extLst>
              <a:ext uri="{FF2B5EF4-FFF2-40B4-BE49-F238E27FC236}">
                <a16:creationId xmlns:a16="http://schemas.microsoft.com/office/drawing/2014/main" id="{B90A5507-782A-CEEE-2ED6-15CF3673FA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2" r="28654" b="29259"/>
          <a:stretch/>
        </p:blipFill>
        <p:spPr>
          <a:xfrm>
            <a:off x="9359400" y="967815"/>
            <a:ext cx="4431538" cy="847861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0" y="-1"/>
            <a:ext cx="5352586" cy="10287001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>
                <a:latin typeface="Arial" panose="020B0604020202020204" pitchFamily="34" charset="0"/>
                <a:cs typeface="Arial" panose="020B0604020202020204" pitchFamily="34" charset="0"/>
              </a:rPr>
              <a:t>RUMUSAN MASALAH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2C9398-1D3B-CA1D-B1D0-EFB40782DFDF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3EF1E-3F0A-D7F4-B560-DB19B7E006B3}"/>
              </a:ext>
            </a:extLst>
          </p:cNvPr>
          <p:cNvSpPr txBox="1"/>
          <p:nvPr/>
        </p:nvSpPr>
        <p:spPr>
          <a:xfrm>
            <a:off x="6444892" y="2593978"/>
            <a:ext cx="10292576" cy="4455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tabLst>
                <a:tab pos="2163763" algn="l"/>
              </a:tabLst>
            </a:pP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Rumusan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masalah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dalam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1">
                <a:latin typeface="Arial" panose="020B0604020202020204" pitchFamily="34" charset="0"/>
                <a:cs typeface="Arial" panose="020B0604020202020204" pitchFamily="34" charset="0"/>
              </a:rPr>
              <a:t>project 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kali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ini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sebagai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berikut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>
              <a:lnSpc>
                <a:spcPct val="150000"/>
              </a:lnSpc>
              <a:tabLst>
                <a:tab pos="2163763" algn="l"/>
              </a:tabLst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50000"/>
              </a:lnSpc>
              <a:buAutoNum type="arabicPeriod"/>
              <a:tabLst>
                <a:tab pos="2163763" algn="l"/>
              </a:tabLst>
            </a:pP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Bagaimana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gambaran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umum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media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sosial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Twitter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mengenai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perspektif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masyarakat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terhadap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kemeriahan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Final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Piala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Dunia 2022 Qatar?</a:t>
            </a:r>
          </a:p>
          <a:p>
            <a:pPr marL="457200" indent="-457200" algn="just">
              <a:lnSpc>
                <a:spcPct val="150000"/>
              </a:lnSpc>
              <a:buAutoNum type="arabicPeriod"/>
              <a:tabLst>
                <a:tab pos="2163763" algn="l"/>
              </a:tabLst>
            </a:pP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Bagaimana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hasil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topic modeling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Latent Dirichlet Allocation 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(LDA)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berdasarkan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perspektif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masyarakat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mengenai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kemeriahan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Final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Piala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Dunia 2022 Qatar?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FA78E2-8B1A-B863-CC2F-56E477FE98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B85AFAB-CD43-CB6F-7764-352E3D202F53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088256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71AD01B2-FAE7-FD6C-52DE-46000C08FC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2" r="28654" b="29259"/>
          <a:stretch/>
        </p:blipFill>
        <p:spPr>
          <a:xfrm>
            <a:off x="9359400" y="967815"/>
            <a:ext cx="4431538" cy="847861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0" y="-1"/>
            <a:ext cx="5352586" cy="10287001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>
                <a:latin typeface="Arial" panose="020B0604020202020204" pitchFamily="34" charset="0"/>
                <a:cs typeface="Arial" panose="020B0604020202020204" pitchFamily="34" charset="0"/>
              </a:rPr>
              <a:t>BATASAN MASALAH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2C9398-1D3B-CA1D-B1D0-EFB40782DFDF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3EF1E-3F0A-D7F4-B560-DB19B7E006B3}"/>
              </a:ext>
            </a:extLst>
          </p:cNvPr>
          <p:cNvSpPr txBox="1"/>
          <p:nvPr/>
        </p:nvSpPr>
        <p:spPr>
          <a:xfrm>
            <a:off x="6444892" y="2593978"/>
            <a:ext cx="10292576" cy="5009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tabLst>
                <a:tab pos="2163763" algn="l"/>
              </a:tabLst>
            </a:pP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Batasan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masalah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pada </a:t>
            </a:r>
            <a:r>
              <a:rPr lang="en-US" sz="2400" b="1" i="1">
                <a:latin typeface="Arial" panose="020B0604020202020204" pitchFamily="34" charset="0"/>
                <a:cs typeface="Arial" panose="020B0604020202020204" pitchFamily="34" charset="0"/>
              </a:rPr>
              <a:t>project 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kali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ini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adalah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>
              <a:lnSpc>
                <a:spcPct val="150000"/>
              </a:lnSpc>
              <a:tabLst>
                <a:tab pos="2163763" algn="l"/>
              </a:tabLst>
            </a:pPr>
            <a:endParaRPr lang="en-US" sz="2400" b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  <a:tabLst>
                <a:tab pos="2163763" algn="l"/>
              </a:tabLst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Data yang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digunakan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adalah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media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sosial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Twitter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Bahasa Indonesia yang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diambil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dari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18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Desember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2022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sampai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20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Desember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2022.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  <a:tabLst>
                <a:tab pos="2163763" algn="l"/>
              </a:tabLst>
            </a:pP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Data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diolah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menggunakan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Microsoft Excel, Python (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Jupyter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Notebook (Anaconda)).</a:t>
            </a:r>
          </a:p>
          <a:p>
            <a:pPr marL="457200" indent="-457200" algn="just">
              <a:lnSpc>
                <a:spcPct val="150000"/>
              </a:lnSpc>
              <a:buFont typeface="+mj-lt"/>
              <a:buAutoNum type="arabicPeriod"/>
              <a:tabLst>
                <a:tab pos="2163763" algn="l"/>
              </a:tabLst>
            </a:pP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Metode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yang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digunakan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adalah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topic modelling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metode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Latent Dirichlet Allocation (LDA)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75489E5-3725-8AD1-DCAD-90D764011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4435F0F-496E-9854-7625-3126F4B6940B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7181379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21F3A0A4-7278-20C9-BDE8-B7C99C7C56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2" r="28654" b="29259"/>
          <a:stretch/>
        </p:blipFill>
        <p:spPr>
          <a:xfrm>
            <a:off x="9359400" y="967815"/>
            <a:ext cx="4431538" cy="847861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0" y="-1"/>
            <a:ext cx="5352586" cy="10287001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>
                <a:latin typeface="Arial" panose="020B0604020202020204" pitchFamily="34" charset="0"/>
                <a:cs typeface="Arial" panose="020B0604020202020204" pitchFamily="34" charset="0"/>
              </a:rPr>
              <a:t>TUJUAN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2C9398-1D3B-CA1D-B1D0-EFB40782DFDF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3EF1E-3F0A-D7F4-B560-DB19B7E006B3}"/>
              </a:ext>
            </a:extLst>
          </p:cNvPr>
          <p:cNvSpPr txBox="1"/>
          <p:nvPr/>
        </p:nvSpPr>
        <p:spPr>
          <a:xfrm>
            <a:off x="6444892" y="2593978"/>
            <a:ext cx="10292576" cy="4455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tabLst>
                <a:tab pos="2163763" algn="l"/>
              </a:tabLst>
            </a:pP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Tujuan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dalam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i="1">
                <a:latin typeface="Arial" panose="020B0604020202020204" pitchFamily="34" charset="0"/>
                <a:cs typeface="Arial" panose="020B0604020202020204" pitchFamily="34" charset="0"/>
              </a:rPr>
              <a:t>project 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kali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ini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sebagai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b="1" err="1">
                <a:latin typeface="Arial" panose="020B0604020202020204" pitchFamily="34" charset="0"/>
                <a:cs typeface="Arial" panose="020B0604020202020204" pitchFamily="34" charset="0"/>
              </a:rPr>
              <a:t>berikut</a:t>
            </a:r>
            <a:r>
              <a:rPr lang="en-US" sz="2400" b="1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algn="just">
              <a:lnSpc>
                <a:spcPct val="150000"/>
              </a:lnSpc>
              <a:tabLst>
                <a:tab pos="2163763" algn="l"/>
              </a:tabLst>
            </a:pPr>
            <a:endParaRPr lang="en-US" sz="24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lnSpc>
                <a:spcPct val="150000"/>
              </a:lnSpc>
              <a:buAutoNum type="arabicPeriod"/>
              <a:tabLst>
                <a:tab pos="2163763" algn="l"/>
              </a:tabLst>
            </a:pP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Mengetahui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gambaran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umum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media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sosial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Twitter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mengenai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perspektif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masyarakat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terhadap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kemeriahan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Final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Piala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Dunia 2022 Qatar.</a:t>
            </a:r>
          </a:p>
          <a:p>
            <a:pPr marL="457200" indent="-457200" algn="just">
              <a:lnSpc>
                <a:spcPct val="150000"/>
              </a:lnSpc>
              <a:buAutoNum type="arabicPeriod"/>
              <a:tabLst>
                <a:tab pos="2163763" algn="l"/>
              </a:tabLst>
            </a:pP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Mengetahui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hasil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topic modeling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dengan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Latent Dirichlet Allocation 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(LDA)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berdasarkan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perspektif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masyarakat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mengenai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kemeriahan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Final </a:t>
            </a:r>
            <a:r>
              <a:rPr lang="en-US" sz="2400" err="1">
                <a:latin typeface="Arial" panose="020B0604020202020204" pitchFamily="34" charset="0"/>
                <a:cs typeface="Arial" panose="020B0604020202020204" pitchFamily="34" charset="0"/>
              </a:rPr>
              <a:t>Piala</a:t>
            </a:r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 Dunia 2022 Qatar.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7A29E50-6BCB-637B-D92B-6CD23E062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7A76919-EF7C-B0A9-7FA8-222766A5F90F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17515796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5EFC0F-AEE2-6A36-3564-2CCE82DE19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8935" y="204643"/>
            <a:ext cx="9737801" cy="9737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0" y="-2"/>
            <a:ext cx="5352586" cy="10287001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B9586CC-9AA7-8298-D1AA-D8FF93D29822}"/>
              </a:ext>
            </a:extLst>
          </p:cNvPr>
          <p:cNvSpPr txBox="1"/>
          <p:nvPr/>
        </p:nvSpPr>
        <p:spPr>
          <a:xfrm>
            <a:off x="5998332" y="1298443"/>
            <a:ext cx="1146447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Data yang </a:t>
            </a:r>
            <a:r>
              <a:rPr lang="en-US" sz="2200" err="1">
                <a:latin typeface="Arial" panose="020B0604020202020204" pitchFamily="34" charset="0"/>
                <a:cs typeface="Arial" panose="020B0604020202020204" pitchFamily="34" charset="0"/>
              </a:rPr>
              <a:t>akan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err="1">
                <a:latin typeface="Arial" panose="020B0604020202020204" pitchFamily="34" charset="0"/>
                <a:cs typeface="Arial" panose="020B0604020202020204" pitchFamily="34" charset="0"/>
              </a:rPr>
              <a:t>digunakan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err="1">
                <a:latin typeface="Arial" panose="020B0604020202020204" pitchFamily="34" charset="0"/>
                <a:cs typeface="Arial" panose="020B0604020202020204" pitchFamily="34" charset="0"/>
              </a:rPr>
              <a:t>adalah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 data </a:t>
            </a:r>
            <a:r>
              <a:rPr lang="en-US" sz="2000" i="1">
                <a:latin typeface="Arial" panose="020B0604020202020204" pitchFamily="34" charset="0"/>
                <a:cs typeface="Arial" panose="020B0604020202020204" pitchFamily="34" charset="0"/>
              </a:rPr>
              <a:t>tweet</a:t>
            </a:r>
            <a:r>
              <a:rPr lang="en-US" sz="2000">
                <a:latin typeface="Arial" panose="020B0604020202020204" pitchFamily="34" charset="0"/>
                <a:cs typeface="Arial" panose="020B0604020202020204" pitchFamily="34" charset="0"/>
              </a:rPr>
              <a:t> media </a:t>
            </a:r>
            <a:r>
              <a:rPr lang="en-US" sz="2000" err="1">
                <a:latin typeface="Arial" panose="020B0604020202020204" pitchFamily="34" charset="0"/>
                <a:cs typeface="Arial" panose="020B0604020202020204" pitchFamily="34" charset="0"/>
              </a:rPr>
              <a:t>sosial</a:t>
            </a:r>
            <a:r>
              <a:rPr lang="en-US" sz="2200" i="1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Twitter </a:t>
            </a:r>
            <a:r>
              <a:rPr lang="en-US" sz="2200" err="1">
                <a:latin typeface="Arial" panose="020B0604020202020204" pitchFamily="34" charset="0"/>
                <a:cs typeface="Arial" panose="020B0604020202020204" pitchFamily="34" charset="0"/>
              </a:rPr>
              <a:t>mengenai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 Final </a:t>
            </a:r>
            <a:r>
              <a:rPr lang="en-US" sz="2200" err="1">
                <a:latin typeface="Arial" panose="020B0604020202020204" pitchFamily="34" charset="0"/>
                <a:cs typeface="Arial" panose="020B0604020202020204" pitchFamily="34" charset="0"/>
              </a:rPr>
              <a:t>Piala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 Dunia Qatar 2022 </a:t>
            </a:r>
            <a:r>
              <a:rPr lang="en-US" sz="2200" err="1">
                <a:latin typeface="Arial" panose="020B0604020202020204" pitchFamily="34" charset="0"/>
                <a:cs typeface="Arial" panose="020B0604020202020204" pitchFamily="34" charset="0"/>
              </a:rPr>
              <a:t>sebagai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200" err="1">
                <a:latin typeface="Arial" panose="020B0604020202020204" pitchFamily="34" charset="0"/>
                <a:cs typeface="Arial" panose="020B0604020202020204" pitchFamily="34" charset="0"/>
              </a:rPr>
              <a:t>berikut</a:t>
            </a:r>
            <a:r>
              <a:rPr lang="en-US" sz="220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2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B83E61-6675-7D79-A50C-E83A8517FA49}"/>
              </a:ext>
            </a:extLst>
          </p:cNvPr>
          <p:cNvSpPr txBox="1"/>
          <p:nvPr/>
        </p:nvSpPr>
        <p:spPr>
          <a:xfrm>
            <a:off x="6105596" y="4254448"/>
            <a:ext cx="11464477" cy="449353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/>
            <a:r>
              <a:rPr lang="en-US" sz="2200" err="1">
                <a:latin typeface="Arial"/>
                <a:cs typeface="Arial"/>
              </a:rPr>
              <a:t>Berikut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penjelasan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dari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tiap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variabel</a:t>
            </a:r>
            <a:r>
              <a:rPr lang="en-US" sz="2200">
                <a:latin typeface="Arial"/>
                <a:cs typeface="Arial"/>
              </a:rPr>
              <a:t> pada data:</a:t>
            </a:r>
          </a:p>
          <a:p>
            <a:pPr marL="457200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>
                <a:latin typeface="Arial"/>
                <a:cs typeface="Arial"/>
              </a:rPr>
              <a:t>id 	: </a:t>
            </a:r>
            <a:r>
              <a:rPr lang="en-US" sz="2200" i="1">
                <a:latin typeface="Arial"/>
                <a:cs typeface="Arial"/>
              </a:rPr>
              <a:t>User</a:t>
            </a:r>
            <a:r>
              <a:rPr lang="en-US" sz="2200">
                <a:latin typeface="Arial"/>
                <a:cs typeface="Arial"/>
              </a:rPr>
              <a:t> id </a:t>
            </a:r>
            <a:r>
              <a:rPr lang="en-US" sz="2200" err="1">
                <a:latin typeface="Arial"/>
                <a:cs typeface="Arial"/>
              </a:rPr>
              <a:t>dari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user</a:t>
            </a:r>
          </a:p>
          <a:p>
            <a:pPr marL="457200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>
                <a:latin typeface="Arial"/>
                <a:cs typeface="Arial"/>
              </a:rPr>
              <a:t>tweet 	: Isi </a:t>
            </a:r>
            <a:r>
              <a:rPr lang="en-US" sz="2200" i="1">
                <a:latin typeface="Arial"/>
                <a:cs typeface="Arial"/>
              </a:rPr>
              <a:t>tweet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dari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user</a:t>
            </a:r>
          </a:p>
          <a:p>
            <a:pPr marL="457200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>
                <a:latin typeface="Arial"/>
                <a:cs typeface="Arial"/>
              </a:rPr>
              <a:t>Username	: Nama </a:t>
            </a:r>
            <a:r>
              <a:rPr lang="en-US" sz="2200" err="1">
                <a:latin typeface="Arial"/>
                <a:cs typeface="Arial"/>
              </a:rPr>
              <a:t>unik</a:t>
            </a:r>
            <a:r>
              <a:rPr lang="en-US" sz="2200">
                <a:latin typeface="Arial"/>
                <a:cs typeface="Arial"/>
              </a:rPr>
              <a:t> </a:t>
            </a:r>
            <a:r>
              <a:rPr lang="en-US" sz="2200" err="1">
                <a:latin typeface="Arial"/>
                <a:cs typeface="Arial"/>
              </a:rPr>
              <a:t>pengguna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dari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akun</a:t>
            </a:r>
            <a:r>
              <a:rPr lang="en-US" sz="2200">
                <a:latin typeface="Arial"/>
                <a:cs typeface="Arial"/>
              </a:rPr>
              <a:t> Twitter</a:t>
            </a:r>
          </a:p>
          <a:p>
            <a:pPr marL="457200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>
                <a:latin typeface="Arial"/>
                <a:cs typeface="Arial"/>
              </a:rPr>
              <a:t>Photos	: Foto yang </a:t>
            </a:r>
            <a:r>
              <a:rPr lang="en-US" sz="2200" err="1">
                <a:latin typeface="Arial"/>
                <a:cs typeface="Arial"/>
              </a:rPr>
              <a:t>diunggah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dalam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tweet</a:t>
            </a:r>
          </a:p>
          <a:p>
            <a:pPr marL="457200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>
                <a:latin typeface="Arial"/>
                <a:cs typeface="Arial"/>
              </a:rPr>
              <a:t>Video	: </a:t>
            </a:r>
            <a:r>
              <a:rPr lang="en-US" sz="2200" err="1">
                <a:latin typeface="Arial"/>
                <a:cs typeface="Arial"/>
              </a:rPr>
              <a:t>Indikator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ada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atau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tidaknya</a:t>
            </a:r>
            <a:r>
              <a:rPr lang="en-US" sz="2200">
                <a:latin typeface="Arial"/>
                <a:cs typeface="Arial"/>
              </a:rPr>
              <a:t> video </a:t>
            </a:r>
            <a:r>
              <a:rPr lang="en-US" sz="2200" err="1">
                <a:latin typeface="Arial"/>
                <a:cs typeface="Arial"/>
              </a:rPr>
              <a:t>dalam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tweet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>
                <a:latin typeface="Arial"/>
                <a:cs typeface="Arial"/>
              </a:rPr>
              <a:t>0 </a:t>
            </a:r>
            <a:r>
              <a:rPr lang="en-US" sz="2200" err="1">
                <a:latin typeface="Arial"/>
                <a:cs typeface="Arial"/>
              </a:rPr>
              <a:t>menandakan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tidak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ada</a:t>
            </a:r>
            <a:r>
              <a:rPr lang="en-US" sz="2200">
                <a:latin typeface="Arial"/>
                <a:cs typeface="Arial"/>
              </a:rPr>
              <a:t> video </a:t>
            </a:r>
            <a:r>
              <a:rPr lang="en-US" sz="2200" err="1">
                <a:latin typeface="Arial"/>
                <a:cs typeface="Arial"/>
              </a:rPr>
              <a:t>dalam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tweet</a:t>
            </a:r>
          </a:p>
          <a:p>
            <a:pPr marL="1371600" lvl="2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>
                <a:latin typeface="Arial"/>
                <a:cs typeface="Arial"/>
              </a:rPr>
              <a:t>1 </a:t>
            </a:r>
            <a:r>
              <a:rPr lang="en-US" sz="2200" err="1">
                <a:latin typeface="Arial"/>
                <a:cs typeface="Arial"/>
              </a:rPr>
              <a:t>menandakan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terdapat</a:t>
            </a:r>
            <a:r>
              <a:rPr lang="en-US" sz="2200">
                <a:latin typeface="Arial"/>
                <a:cs typeface="Arial"/>
              </a:rPr>
              <a:t> video </a:t>
            </a:r>
            <a:r>
              <a:rPr lang="en-US" sz="2200" err="1">
                <a:latin typeface="Arial"/>
                <a:cs typeface="Arial"/>
              </a:rPr>
              <a:t>dalam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tweet</a:t>
            </a:r>
          </a:p>
          <a:p>
            <a:pPr marL="457200" lvl="2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>
                <a:latin typeface="Arial"/>
                <a:cs typeface="Arial"/>
              </a:rPr>
              <a:t>Name	: Nama </a:t>
            </a:r>
            <a:r>
              <a:rPr lang="en-US" sz="2200" err="1">
                <a:latin typeface="Arial"/>
                <a:cs typeface="Arial"/>
              </a:rPr>
              <a:t>akun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dari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pengguna</a:t>
            </a:r>
            <a:r>
              <a:rPr lang="en-US" sz="2200">
                <a:latin typeface="Arial"/>
                <a:cs typeface="Arial"/>
              </a:rPr>
              <a:t> Twitter</a:t>
            </a:r>
          </a:p>
          <a:p>
            <a:pPr marL="457200" lvl="2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>
                <a:latin typeface="Arial"/>
                <a:cs typeface="Arial"/>
              </a:rPr>
              <a:t>Date	: </a:t>
            </a:r>
            <a:r>
              <a:rPr lang="en-US" sz="2200" err="1">
                <a:latin typeface="Arial"/>
                <a:cs typeface="Arial"/>
              </a:rPr>
              <a:t>Tanggal</a:t>
            </a:r>
            <a:r>
              <a:rPr lang="en-US" sz="2200">
                <a:latin typeface="Arial"/>
                <a:cs typeface="Arial"/>
              </a:rPr>
              <a:t> dan </a:t>
            </a:r>
            <a:r>
              <a:rPr lang="en-US" sz="2200" err="1">
                <a:latin typeface="Arial"/>
                <a:cs typeface="Arial"/>
              </a:rPr>
              <a:t>waktu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tweet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diunggah</a:t>
            </a:r>
            <a:endParaRPr lang="en-US" sz="2200">
              <a:latin typeface="Arial"/>
              <a:cs typeface="Arial"/>
            </a:endParaRPr>
          </a:p>
          <a:p>
            <a:pPr marL="457200" lvl="2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 err="1">
                <a:latin typeface="Arial"/>
                <a:cs typeface="Arial"/>
              </a:rPr>
              <a:t>Nlikes</a:t>
            </a:r>
            <a:r>
              <a:rPr lang="en-US" sz="2200">
                <a:latin typeface="Arial"/>
                <a:cs typeface="Arial"/>
              </a:rPr>
              <a:t>	: </a:t>
            </a:r>
            <a:r>
              <a:rPr lang="en-US" sz="2200" err="1">
                <a:latin typeface="Arial"/>
                <a:cs typeface="Arial"/>
              </a:rPr>
              <a:t>Jumlah</a:t>
            </a:r>
            <a:r>
              <a:rPr lang="en-US" sz="2200">
                <a:latin typeface="Arial"/>
                <a:cs typeface="Arial"/>
              </a:rPr>
              <a:t> *likes* (</a:t>
            </a:r>
            <a:r>
              <a:rPr lang="en-US" sz="2200" err="1">
                <a:latin typeface="Arial"/>
                <a:cs typeface="Arial"/>
              </a:rPr>
              <a:t>suka</a:t>
            </a:r>
            <a:r>
              <a:rPr lang="en-US" sz="2200">
                <a:latin typeface="Arial"/>
                <a:cs typeface="Arial"/>
              </a:rPr>
              <a:t>) </a:t>
            </a:r>
            <a:r>
              <a:rPr lang="en-US" sz="2200" err="1">
                <a:latin typeface="Arial"/>
                <a:cs typeface="Arial"/>
              </a:rPr>
              <a:t>dari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suatu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tweet</a:t>
            </a:r>
          </a:p>
          <a:p>
            <a:pPr marL="457200" lvl="2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 err="1">
                <a:latin typeface="Arial"/>
                <a:cs typeface="Arial"/>
              </a:rPr>
              <a:t>Nreplies</a:t>
            </a:r>
            <a:r>
              <a:rPr lang="en-US" sz="2200">
                <a:latin typeface="Arial"/>
                <a:cs typeface="Arial"/>
              </a:rPr>
              <a:t>	: </a:t>
            </a:r>
            <a:r>
              <a:rPr lang="en-US" sz="2200" err="1">
                <a:latin typeface="Arial"/>
                <a:cs typeface="Arial"/>
              </a:rPr>
              <a:t>Jumlah</a:t>
            </a:r>
            <a:r>
              <a:rPr lang="en-US" sz="2200">
                <a:latin typeface="Arial"/>
                <a:cs typeface="Arial"/>
              </a:rPr>
              <a:t> *replies* (</a:t>
            </a:r>
            <a:r>
              <a:rPr lang="en-US" sz="2200" err="1">
                <a:latin typeface="Arial"/>
                <a:cs typeface="Arial"/>
              </a:rPr>
              <a:t>balasan</a:t>
            </a:r>
            <a:r>
              <a:rPr lang="en-US" sz="2200">
                <a:latin typeface="Arial"/>
                <a:cs typeface="Arial"/>
              </a:rPr>
              <a:t>) </a:t>
            </a:r>
            <a:r>
              <a:rPr lang="en-US" sz="2200" err="1">
                <a:latin typeface="Arial"/>
                <a:cs typeface="Arial"/>
              </a:rPr>
              <a:t>dari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suatu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tweet</a:t>
            </a:r>
          </a:p>
          <a:p>
            <a:pPr marL="457200" lvl="2" indent="-457200" algn="just">
              <a:buFont typeface="Arial" panose="020B0604020202020204" pitchFamily="34" charset="0"/>
              <a:buChar char="•"/>
              <a:tabLst>
                <a:tab pos="2163763" algn="l"/>
              </a:tabLst>
            </a:pPr>
            <a:r>
              <a:rPr lang="en-US" sz="2200" err="1">
                <a:latin typeface="Arial"/>
                <a:cs typeface="Arial"/>
              </a:rPr>
              <a:t>Nretweets</a:t>
            </a:r>
            <a:r>
              <a:rPr lang="en-US" sz="2200">
                <a:latin typeface="Arial"/>
                <a:cs typeface="Arial"/>
              </a:rPr>
              <a:t>	: </a:t>
            </a:r>
            <a:r>
              <a:rPr lang="en-US" sz="2200" err="1">
                <a:latin typeface="Arial"/>
                <a:cs typeface="Arial"/>
              </a:rPr>
              <a:t>Jumlah</a:t>
            </a:r>
            <a:r>
              <a:rPr lang="en-US" sz="2200">
                <a:latin typeface="Arial"/>
                <a:cs typeface="Arial"/>
              </a:rPr>
              <a:t> *retweets* (</a:t>
            </a:r>
            <a:r>
              <a:rPr lang="en-US" sz="2200" err="1">
                <a:latin typeface="Arial"/>
                <a:cs typeface="Arial"/>
              </a:rPr>
              <a:t>postingan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ulang</a:t>
            </a:r>
            <a:r>
              <a:rPr lang="en-US" sz="2200">
                <a:latin typeface="Arial"/>
                <a:cs typeface="Arial"/>
              </a:rPr>
              <a:t>) </a:t>
            </a:r>
            <a:r>
              <a:rPr lang="en-US" sz="2200" err="1">
                <a:latin typeface="Arial"/>
                <a:cs typeface="Arial"/>
              </a:rPr>
              <a:t>dari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suatu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tweet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1CECB4F-1E56-FF37-0D30-E531BB3FC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6622" y="2395104"/>
            <a:ext cx="11342429" cy="1463214"/>
          </a:xfrm>
          <a:prstGeom prst="rect">
            <a:avLst/>
          </a:prstGeom>
        </p:spPr>
      </p:pic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B4297602-45DE-AC2A-2334-19653EB7C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BDB6F1-66A3-A266-9122-3233E0657444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6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F582CD9-0784-3D11-D33A-394C4FAAF6F2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</p:spTree>
    <p:extLst>
      <p:ext uri="{BB962C8B-B14F-4D97-AF65-F5344CB8AC3E}">
        <p14:creationId xmlns:p14="http://schemas.microsoft.com/office/powerpoint/2010/main" val="29114238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68C73F66-D042-6308-AD65-453EBD2E3E3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62" r="28654" b="29259"/>
          <a:stretch/>
        </p:blipFill>
        <p:spPr>
          <a:xfrm>
            <a:off x="9359400" y="967815"/>
            <a:ext cx="4431538" cy="847861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0" y="-2"/>
            <a:ext cx="5352586" cy="10287001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i="1">
                <a:latin typeface="Arial" panose="020B0604020202020204" pitchFamily="34" charset="0"/>
                <a:cs typeface="Arial" panose="020B0604020202020204" pitchFamily="34" charset="0"/>
              </a:rPr>
              <a:t>PREPROCESSING</a:t>
            </a:r>
          </a:p>
          <a:p>
            <a:pPr algn="ctr"/>
            <a:r>
              <a:rPr lang="en-US" sz="4400" b="1">
                <a:latin typeface="Arial" panose="020B0604020202020204" pitchFamily="34" charset="0"/>
                <a:cs typeface="Arial" panose="020B0604020202020204" pitchFamily="34" charset="0"/>
              </a:rPr>
              <a:t>DATA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022505B-3CE0-5E11-062F-815E6D9A338C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B7659B-F7B1-DE0E-217B-716182BC47FA}"/>
              </a:ext>
            </a:extLst>
          </p:cNvPr>
          <p:cNvSpPr txBox="1"/>
          <p:nvPr/>
        </p:nvSpPr>
        <p:spPr>
          <a:xfrm>
            <a:off x="5823298" y="2336836"/>
            <a:ext cx="11464477" cy="5615704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200" i="1">
                <a:latin typeface="Arial"/>
                <a:cs typeface="Arial"/>
              </a:rPr>
              <a:t>Preprocessing </a:t>
            </a:r>
            <a:r>
              <a:rPr lang="en-US" sz="2200">
                <a:latin typeface="Arial"/>
                <a:cs typeface="Arial"/>
              </a:rPr>
              <a:t>yang </a:t>
            </a:r>
            <a:r>
              <a:rPr lang="en-US" sz="2200" err="1">
                <a:latin typeface="Arial"/>
                <a:cs typeface="Arial"/>
              </a:rPr>
              <a:t>dilakukan</a:t>
            </a:r>
            <a:r>
              <a:rPr lang="en-US" sz="2200">
                <a:latin typeface="Arial"/>
                <a:cs typeface="Arial"/>
              </a:rPr>
              <a:t> pada data set </a:t>
            </a:r>
            <a:r>
              <a:rPr lang="en-US" sz="2200" err="1">
                <a:latin typeface="Arial"/>
                <a:cs typeface="Arial"/>
              </a:rPr>
              <a:t>adalah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sebagai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berikut</a:t>
            </a:r>
            <a:r>
              <a:rPr lang="en-US" sz="2200">
                <a:latin typeface="Arial"/>
                <a:cs typeface="Arial"/>
              </a:rPr>
              <a:t>.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sz="2200" err="1">
                <a:latin typeface="Arial"/>
                <a:cs typeface="Arial"/>
              </a:rPr>
              <a:t>Pengecekkan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missing value </a:t>
            </a:r>
            <a:r>
              <a:rPr lang="en-US" sz="2200">
                <a:latin typeface="Arial"/>
                <a:cs typeface="Arial"/>
              </a:rPr>
              <a:t>dan </a:t>
            </a:r>
            <a:r>
              <a:rPr lang="en-US" sz="2200" err="1">
                <a:latin typeface="Arial"/>
                <a:cs typeface="Arial"/>
              </a:rPr>
              <a:t>duplikasi</a:t>
            </a:r>
            <a:r>
              <a:rPr lang="en-US" sz="2200">
                <a:latin typeface="Arial"/>
                <a:cs typeface="Arial"/>
              </a:rPr>
              <a:t> data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sz="2200" err="1">
                <a:latin typeface="Arial"/>
                <a:cs typeface="Arial"/>
              </a:rPr>
              <a:t>Menghilangkan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tanda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tagar</a:t>
            </a:r>
            <a:r>
              <a:rPr lang="en-US" sz="2200">
                <a:latin typeface="Arial"/>
                <a:cs typeface="Arial"/>
              </a:rPr>
              <a:t> dan </a:t>
            </a:r>
            <a:r>
              <a:rPr lang="en-US" sz="2200" err="1">
                <a:latin typeface="Arial"/>
                <a:cs typeface="Arial"/>
              </a:rPr>
              <a:t>memisahkan</a:t>
            </a:r>
            <a:r>
              <a:rPr lang="en-US" sz="2200">
                <a:latin typeface="Arial"/>
                <a:cs typeface="Arial"/>
              </a:rPr>
              <a:t> kata per </a:t>
            </a:r>
            <a:r>
              <a:rPr lang="en-US" sz="2200" err="1">
                <a:latin typeface="Arial"/>
                <a:cs typeface="Arial"/>
              </a:rPr>
              <a:t>katanya</a:t>
            </a:r>
            <a:endParaRPr lang="en-US" sz="2200" i="1" err="1">
              <a:latin typeface="Arial"/>
              <a:cs typeface="Arial"/>
            </a:endParaRP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sz="2200" err="1">
                <a:latin typeface="Arial"/>
                <a:cs typeface="Arial"/>
              </a:rPr>
              <a:t>Menghilangkan</a:t>
            </a:r>
            <a:r>
              <a:rPr lang="en-US" sz="2200">
                <a:latin typeface="Arial"/>
                <a:cs typeface="Arial"/>
              </a:rPr>
              <a:t> kata yang </a:t>
            </a:r>
            <a:r>
              <a:rPr lang="en-US" sz="2200" err="1">
                <a:latin typeface="Arial"/>
                <a:cs typeface="Arial"/>
              </a:rPr>
              <a:t>berupa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tautan</a:t>
            </a:r>
            <a:r>
              <a:rPr lang="en-US" sz="2200">
                <a:latin typeface="Arial"/>
                <a:cs typeface="Arial"/>
              </a:rPr>
              <a:t> (</a:t>
            </a:r>
            <a:r>
              <a:rPr lang="en-US" sz="2200" i="1" err="1">
                <a:latin typeface="Arial"/>
                <a:cs typeface="Arial"/>
              </a:rPr>
              <a:t>url</a:t>
            </a:r>
            <a:r>
              <a:rPr lang="en-US" sz="2200">
                <a:latin typeface="Arial"/>
                <a:cs typeface="Arial"/>
              </a:rPr>
              <a:t>/</a:t>
            </a:r>
            <a:r>
              <a:rPr lang="en-US" sz="2200" i="1">
                <a:latin typeface="Arial"/>
                <a:cs typeface="Arial"/>
              </a:rPr>
              <a:t>link</a:t>
            </a:r>
            <a:r>
              <a:rPr lang="en-US" sz="2200">
                <a:latin typeface="Arial"/>
                <a:cs typeface="Arial"/>
              </a:rPr>
              <a:t>)  dan email </a:t>
            </a:r>
            <a:r>
              <a:rPr lang="en-US" sz="2200" err="1">
                <a:latin typeface="Arial"/>
                <a:cs typeface="Arial"/>
              </a:rPr>
              <a:t>dalam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tweet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sz="2200" err="1">
                <a:latin typeface="Arial"/>
                <a:cs typeface="Arial"/>
              </a:rPr>
              <a:t>Menghilangkan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nomor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telepon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dalam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i="1">
                <a:latin typeface="Arial"/>
                <a:cs typeface="Arial"/>
              </a:rPr>
              <a:t>tweet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sz="2200" err="1">
                <a:latin typeface="Arial"/>
                <a:cs typeface="Arial"/>
              </a:rPr>
              <a:t>Melakukan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tokenisasi</a:t>
            </a:r>
            <a:r>
              <a:rPr lang="en-US" sz="2200">
                <a:latin typeface="Arial"/>
                <a:cs typeface="Arial"/>
              </a:rPr>
              <a:t>.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sz="2200" err="1">
                <a:latin typeface="Arial"/>
                <a:cs typeface="Arial"/>
              </a:rPr>
              <a:t>Mengubah</a:t>
            </a:r>
            <a:r>
              <a:rPr lang="en-US" sz="2200">
                <a:latin typeface="Arial"/>
                <a:cs typeface="Arial"/>
              </a:rPr>
              <a:t> double words, </a:t>
            </a:r>
            <a:r>
              <a:rPr lang="en-US" sz="2200" err="1">
                <a:latin typeface="Arial"/>
                <a:cs typeface="Arial"/>
              </a:rPr>
              <a:t>seperti</a:t>
            </a:r>
            <a:r>
              <a:rPr lang="en-US" sz="2200">
                <a:latin typeface="Arial"/>
                <a:cs typeface="Arial"/>
              </a:rPr>
              <a:t> '</a:t>
            </a:r>
            <a:r>
              <a:rPr lang="en-US" sz="2200" err="1">
                <a:latin typeface="Arial"/>
                <a:cs typeface="Arial"/>
              </a:rPr>
              <a:t>tadii</a:t>
            </a:r>
            <a:r>
              <a:rPr lang="en-US" sz="2200">
                <a:latin typeface="Arial"/>
                <a:cs typeface="Arial"/>
              </a:rPr>
              <a:t>' </a:t>
            </a:r>
            <a:r>
              <a:rPr lang="en-US" sz="2200" err="1">
                <a:latin typeface="Arial"/>
                <a:cs typeface="Arial"/>
              </a:rPr>
              <a:t>menjadi</a:t>
            </a:r>
            <a:r>
              <a:rPr lang="en-US" sz="2200">
                <a:latin typeface="Arial"/>
                <a:cs typeface="Arial"/>
              </a:rPr>
              <a:t> '</a:t>
            </a:r>
            <a:r>
              <a:rPr lang="en-US" sz="2200" err="1">
                <a:latin typeface="Arial"/>
                <a:cs typeface="Arial"/>
              </a:rPr>
              <a:t>tadi</a:t>
            </a:r>
            <a:r>
              <a:rPr lang="en-US" sz="2200">
                <a:latin typeface="Arial"/>
                <a:cs typeface="Arial"/>
              </a:rPr>
              <a:t>'.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sz="2200" err="1">
                <a:latin typeface="Arial"/>
                <a:cs typeface="Arial"/>
              </a:rPr>
              <a:t>Menggati</a:t>
            </a:r>
            <a:r>
              <a:rPr lang="en-US" sz="2200">
                <a:latin typeface="Arial"/>
                <a:cs typeface="Arial"/>
              </a:rPr>
              <a:t> kata slang </a:t>
            </a:r>
            <a:r>
              <a:rPr lang="en-US" sz="2200" err="1">
                <a:latin typeface="Arial"/>
                <a:cs typeface="Arial"/>
              </a:rPr>
              <a:t>menjadi</a:t>
            </a:r>
            <a:r>
              <a:rPr lang="en-US" sz="2200">
                <a:latin typeface="Arial"/>
                <a:cs typeface="Arial"/>
              </a:rPr>
              <a:t> kata </a:t>
            </a:r>
            <a:r>
              <a:rPr lang="en-US" sz="2200" err="1">
                <a:latin typeface="Arial"/>
                <a:cs typeface="Arial"/>
              </a:rPr>
              <a:t>baku</a:t>
            </a:r>
            <a:r>
              <a:rPr lang="en-US" sz="2200">
                <a:latin typeface="Arial"/>
                <a:cs typeface="Arial"/>
              </a:rPr>
              <a:t>.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sz="2200" err="1">
                <a:latin typeface="Arial"/>
                <a:cs typeface="Arial"/>
              </a:rPr>
              <a:t>Menghilangkan</a:t>
            </a:r>
            <a:r>
              <a:rPr lang="en-US" sz="2200">
                <a:latin typeface="Arial"/>
                <a:cs typeface="Arial"/>
              </a:rPr>
              <a:t> stop words.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sz="2200" err="1">
                <a:latin typeface="Arial"/>
                <a:cs typeface="Arial"/>
              </a:rPr>
              <a:t>Melakukan</a:t>
            </a:r>
            <a:r>
              <a:rPr lang="en-US" sz="2200">
                <a:latin typeface="Arial"/>
                <a:cs typeface="Arial"/>
              </a:rPr>
              <a:t> post tagging.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n-US" sz="2200" err="1">
                <a:latin typeface="Arial"/>
                <a:cs typeface="Arial"/>
              </a:rPr>
              <a:t>Melakukan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lemmatisasi</a:t>
            </a:r>
            <a:r>
              <a:rPr lang="en-US" sz="2200">
                <a:latin typeface="Arial"/>
                <a:cs typeface="Arial"/>
              </a:rPr>
              <a:t> (</a:t>
            </a:r>
            <a:r>
              <a:rPr lang="en-US" sz="2200" err="1">
                <a:latin typeface="Arial"/>
                <a:cs typeface="Arial"/>
              </a:rPr>
              <a:t>penghilangan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imbuhan</a:t>
            </a:r>
            <a:r>
              <a:rPr lang="en-US" sz="2200">
                <a:latin typeface="Arial"/>
                <a:cs typeface="Arial"/>
              </a:rPr>
              <a:t> dan </a:t>
            </a:r>
            <a:r>
              <a:rPr lang="en-US" sz="2200" err="1">
                <a:latin typeface="Arial"/>
                <a:cs typeface="Arial"/>
              </a:rPr>
              <a:t>menggati</a:t>
            </a:r>
            <a:r>
              <a:rPr lang="en-US" sz="2200">
                <a:latin typeface="Arial"/>
                <a:cs typeface="Arial"/>
              </a:rPr>
              <a:t> </a:t>
            </a:r>
            <a:r>
              <a:rPr lang="en-US" sz="2200" err="1">
                <a:latin typeface="Arial"/>
                <a:cs typeface="Arial"/>
              </a:rPr>
              <a:t>jadi</a:t>
            </a:r>
            <a:r>
              <a:rPr lang="en-US" sz="2200">
                <a:latin typeface="Arial"/>
                <a:cs typeface="Arial"/>
              </a:rPr>
              <a:t> kata </a:t>
            </a:r>
            <a:r>
              <a:rPr lang="en-US" sz="2200" err="1">
                <a:latin typeface="Arial"/>
                <a:cs typeface="Arial"/>
              </a:rPr>
              <a:t>dasar</a:t>
            </a:r>
            <a:r>
              <a:rPr lang="en-US" sz="2200">
                <a:latin typeface="Arial"/>
                <a:cs typeface="Arial"/>
              </a:rPr>
              <a:t>).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8B6E1E3-B1B0-510C-57FC-2EE6836FD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80CBD7F-324D-CAAC-474A-B6F0DEE227AA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724830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&#10;&#10;Description automatically generated">
            <a:extLst>
              <a:ext uri="{FF2B5EF4-FFF2-40B4-BE49-F238E27FC236}">
                <a16:creationId xmlns:a16="http://schemas.microsoft.com/office/drawing/2014/main" id="{D6CF42E1-ACE7-FA4A-F043-844617FC95B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1167" y="4793874"/>
            <a:ext cx="12195414" cy="5740325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0837DE6F-6998-82C2-FC53-BA6FF0BACB6F}"/>
              </a:ext>
            </a:extLst>
          </p:cNvPr>
          <p:cNvSpPr/>
          <p:nvPr/>
        </p:nvSpPr>
        <p:spPr>
          <a:xfrm>
            <a:off x="-1" y="0"/>
            <a:ext cx="18288001" cy="1159727"/>
          </a:xfrm>
          <a:prstGeom prst="rect">
            <a:avLst/>
          </a:prstGeom>
          <a:solidFill>
            <a:srgbClr val="1361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b="1">
                <a:latin typeface="Arial" panose="020B0604020202020204" pitchFamily="34" charset="0"/>
                <a:cs typeface="Arial" panose="020B0604020202020204" pitchFamily="34" charset="0"/>
              </a:rPr>
              <a:t>Hasil </a:t>
            </a:r>
            <a:r>
              <a:rPr lang="en-US" sz="4000" b="1" i="1">
                <a:latin typeface="Arial" panose="020B0604020202020204" pitchFamily="34" charset="0"/>
                <a:cs typeface="Arial" panose="020B0604020202020204" pitchFamily="34" charset="0"/>
              </a:rPr>
              <a:t>Preprocessing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5E16825-F014-5EF0-8426-1A373D619D35}"/>
              </a:ext>
            </a:extLst>
          </p:cNvPr>
          <p:cNvSpPr txBox="1"/>
          <p:nvPr/>
        </p:nvSpPr>
        <p:spPr>
          <a:xfrm>
            <a:off x="15164634" y="9077093"/>
            <a:ext cx="3145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err="1"/>
              <a:t>Kelompok</a:t>
            </a:r>
            <a:r>
              <a:rPr lang="en-US"/>
              <a:t> 2 – UAS Data Mining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DBDD81-AA14-5566-558D-CB7CE3A715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862" y="1736226"/>
            <a:ext cx="17375997" cy="30576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AA62349-AF7C-88AE-D1E7-7A521FECD6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862" y="5632348"/>
            <a:ext cx="5987554" cy="40633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71178A2A-724D-E601-4E25-6C49CEB8760F}"/>
              </a:ext>
            </a:extLst>
          </p:cNvPr>
          <p:cNvSpPr/>
          <p:nvPr/>
        </p:nvSpPr>
        <p:spPr>
          <a:xfrm>
            <a:off x="517749" y="1303699"/>
            <a:ext cx="4431538" cy="385923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2000" b="1">
                <a:latin typeface="Arial"/>
                <a:cs typeface="Arial"/>
              </a:rPr>
              <a:t>Lima Data </a:t>
            </a:r>
            <a:r>
              <a:rPr lang="en-US" sz="2000" b="1" err="1">
                <a:latin typeface="Arial"/>
                <a:cs typeface="Arial"/>
              </a:rPr>
              <a:t>Pertama</a:t>
            </a:r>
            <a:endParaRPr lang="en-US" sz="2000" b="1">
              <a:latin typeface="Arial"/>
              <a:cs typeface="Arial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3EBE8E4-F008-9CA8-045D-54EE72077CF7}"/>
              </a:ext>
            </a:extLst>
          </p:cNvPr>
          <p:cNvSpPr/>
          <p:nvPr/>
        </p:nvSpPr>
        <p:spPr>
          <a:xfrm>
            <a:off x="482862" y="5143500"/>
            <a:ext cx="4431538" cy="334537"/>
          </a:xfrm>
          <a:prstGeom prst="roundRect">
            <a:avLst/>
          </a:prstGeom>
          <a:solidFill>
            <a:srgbClr val="13613E"/>
          </a:solidFill>
          <a:ln>
            <a:solidFill>
              <a:srgbClr val="13613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latin typeface="Arial" panose="020B0604020202020204" pitchFamily="34" charset="0"/>
                <a:cs typeface="Arial" panose="020B0604020202020204" pitchFamily="34" charset="0"/>
              </a:rPr>
              <a:t>Info Data Set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9819ADE0-EDAD-88D4-D014-247A8AA8A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5A2876-DA43-C4AC-EEB9-1C725D71FC90}"/>
              </a:ext>
            </a:extLst>
          </p:cNvPr>
          <p:cNvSpPr txBox="1"/>
          <p:nvPr/>
        </p:nvSpPr>
        <p:spPr>
          <a:xfrm>
            <a:off x="17267405" y="9446425"/>
            <a:ext cx="10606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/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10486690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C5582C018F3794083DFB80DE170B1CD" ma:contentTypeVersion="7" ma:contentTypeDescription="Create a new document." ma:contentTypeScope="" ma:versionID="84b4a0133c8802987e898d00bd56b1b3">
  <xsd:schema xmlns:xsd="http://www.w3.org/2001/XMLSchema" xmlns:xs="http://www.w3.org/2001/XMLSchema" xmlns:p="http://schemas.microsoft.com/office/2006/metadata/properties" xmlns:ns3="0911b30f-48f9-4476-b81b-d2b847f1aa2b" xmlns:ns4="1543dae8-c538-4419-9ac8-aacec2555565" targetNamespace="http://schemas.microsoft.com/office/2006/metadata/properties" ma:root="true" ma:fieldsID="7461b583f22183fe565d0d91f96ea9b5" ns3:_="" ns4:_="">
    <xsd:import namespace="0911b30f-48f9-4476-b81b-d2b847f1aa2b"/>
    <xsd:import namespace="1543dae8-c538-4419-9ac8-aacec255556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11b30f-48f9-4476-b81b-d2b847f1aa2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43dae8-c538-4419-9ac8-aacec2555565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489F1E4-2F50-48DA-BE45-82F91D030D54}">
  <ds:schemaRefs>
    <ds:schemaRef ds:uri="0911b30f-48f9-4476-b81b-d2b847f1aa2b"/>
    <ds:schemaRef ds:uri="1543dae8-c538-4419-9ac8-aacec255556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37EB83B-5675-4AC9-8B2B-FAF45F69EF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A6D238-6B03-4F7B-A926-BAB9CD917301}">
  <ds:schemaRefs>
    <ds:schemaRef ds:uri="0911b30f-48f9-4476-b81b-d2b847f1aa2b"/>
    <ds:schemaRef ds:uri="1543dae8-c538-4419-9ac8-aacec255556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1623</Words>
  <Application>Microsoft Office PowerPoint</Application>
  <PresentationFormat>Custom</PresentationFormat>
  <Paragraphs>259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6" baseType="lpstr">
      <vt:lpstr>Arial</vt:lpstr>
      <vt:lpstr>var(--jp-code-font-family)</vt:lpstr>
      <vt:lpstr>Barlow</vt:lpstr>
      <vt:lpstr>Calibri</vt:lpstr>
      <vt:lpstr>Helvetica Neue</vt:lpstr>
      <vt:lpstr>-apple-system</vt:lpstr>
      <vt:lpstr>Arial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Presentasi Teknologi Teknologi Finansial (Fintech) Mockup Profesional Bersih  Kuning Oranye Abu-Abu</dc:title>
  <dc:creator>Michael Bram</dc:creator>
  <cp:lastModifiedBy>Michael Mario Bramanthyo Adhi</cp:lastModifiedBy>
  <cp:revision>4</cp:revision>
  <dcterms:created xsi:type="dcterms:W3CDTF">2006-08-16T00:00:00Z</dcterms:created>
  <dcterms:modified xsi:type="dcterms:W3CDTF">2023-05-03T15:13:00Z</dcterms:modified>
  <dc:identifier>DAFVqJOtWPY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0x0101004C5582C018F3794083DFB80DE170B1CD</vt:lpwstr>
  </property>
</Properties>
</file>